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2" r:id="rId1"/>
  </p:sldMasterIdLst>
  <p:notesMasterIdLst>
    <p:notesMasterId r:id="rId34"/>
  </p:notesMasterIdLst>
  <p:handoutMasterIdLst>
    <p:handoutMasterId r:id="rId35"/>
  </p:handoutMasterIdLst>
  <p:sldIdLst>
    <p:sldId id="256" r:id="rId2"/>
    <p:sldId id="347" r:id="rId3"/>
    <p:sldId id="346" r:id="rId4"/>
    <p:sldId id="351" r:id="rId5"/>
    <p:sldId id="419" r:id="rId6"/>
    <p:sldId id="354" r:id="rId7"/>
    <p:sldId id="382" r:id="rId8"/>
    <p:sldId id="358" r:id="rId9"/>
    <p:sldId id="368" r:id="rId10"/>
    <p:sldId id="353" r:id="rId11"/>
    <p:sldId id="375" r:id="rId12"/>
    <p:sldId id="359" r:id="rId13"/>
    <p:sldId id="360" r:id="rId14"/>
    <p:sldId id="370" r:id="rId15"/>
    <p:sldId id="361" r:id="rId16"/>
    <p:sldId id="362" r:id="rId17"/>
    <p:sldId id="363" r:id="rId18"/>
    <p:sldId id="364" r:id="rId19"/>
    <p:sldId id="384" r:id="rId20"/>
    <p:sldId id="424" r:id="rId21"/>
    <p:sldId id="423" r:id="rId22"/>
    <p:sldId id="388" r:id="rId23"/>
    <p:sldId id="393" r:id="rId24"/>
    <p:sldId id="390" r:id="rId25"/>
    <p:sldId id="391" r:id="rId26"/>
    <p:sldId id="409" r:id="rId27"/>
    <p:sldId id="418" r:id="rId28"/>
    <p:sldId id="402" r:id="rId29"/>
    <p:sldId id="406" r:id="rId30"/>
    <p:sldId id="405" r:id="rId31"/>
    <p:sldId id="416" r:id="rId32"/>
    <p:sldId id="407" r:id="rId33"/>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a:srgbClr val="F4AC0C"/>
    <a:srgbClr val="A15978"/>
    <a:srgbClr val="9CB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7" autoAdjust="0"/>
    <p:restoredTop sz="90661" autoAdjust="0"/>
  </p:normalViewPr>
  <p:slideViewPr>
    <p:cSldViewPr snapToGrid="0">
      <p:cViewPr varScale="1">
        <p:scale>
          <a:sx n="78" d="100"/>
          <a:sy n="78" d="100"/>
        </p:scale>
        <p:origin x="667"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emueller\Documents\Tabellen\bewusstwerden%20altersverteilung.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semueller\Documents\Tabellen\bewusstwerden%20altersverteilung.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emueller\Documents\Tabellen\Gr&#252;nde%20Co.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emueller\Documents\Tabellen\Disk-Arten%20Kontext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emueller\Documents\Tabellen\Disk-Arten%20Kontext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emueller\Documents\Tabellen\Disk-Arten%20Kontexte.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semueller\Documents\Tabellen\Disk-Arten%20Kontexte.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05614575955933E-2"/>
          <c:y val="0.11561475447146019"/>
          <c:w val="0.9109439445069365"/>
          <c:h val="0.48711136080777795"/>
        </c:manualLayout>
      </c:layout>
      <c:barChart>
        <c:barDir val="col"/>
        <c:grouping val="clustered"/>
        <c:varyColors val="0"/>
        <c:ser>
          <c:idx val="0"/>
          <c:order val="0"/>
          <c:spPr>
            <a:solidFill>
              <a:srgbClr val="5BAC2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Tabelle1!$B$70:$B$79</c:f>
              <c:strCache>
                <c:ptCount val="10"/>
                <c:pt idx="0">
                  <c:v>ich wusste es schon immer</c:v>
                </c:pt>
                <c:pt idx="1">
                  <c:v>unter 10</c:v>
                </c:pt>
                <c:pt idx="2">
                  <c:v>11 bis 12</c:v>
                </c:pt>
                <c:pt idx="3">
                  <c:v>13 bis 14</c:v>
                </c:pt>
                <c:pt idx="4">
                  <c:v>15 bis 16</c:v>
                </c:pt>
                <c:pt idx="5">
                  <c:v>17 bis 18</c:v>
                </c:pt>
                <c:pt idx="6">
                  <c:v>19 bis 20</c:v>
                </c:pt>
                <c:pt idx="7">
                  <c:v>21 bis 22</c:v>
                </c:pt>
                <c:pt idx="8">
                  <c:v>23 bis 27</c:v>
                </c:pt>
                <c:pt idx="9">
                  <c:v>kann ich nicht so genau sagen</c:v>
                </c:pt>
              </c:strCache>
            </c:strRef>
          </c:cat>
          <c:val>
            <c:numRef>
              <c:f>Tabelle1!$G$70:$G$79</c:f>
              <c:numCache>
                <c:formatCode>0.0%</c:formatCode>
                <c:ptCount val="10"/>
                <c:pt idx="0">
                  <c:v>0.27931034482758632</c:v>
                </c:pt>
                <c:pt idx="1">
                  <c:v>0.10689655172414061</c:v>
                </c:pt>
                <c:pt idx="2">
                  <c:v>7.2413793103450433E-2</c:v>
                </c:pt>
                <c:pt idx="3">
                  <c:v>7.9310344827588947E-2</c:v>
                </c:pt>
                <c:pt idx="4">
                  <c:v>7.2413793103450433E-2</c:v>
                </c:pt>
                <c:pt idx="5">
                  <c:v>2.7586206896551807E-2</c:v>
                </c:pt>
                <c:pt idx="6">
                  <c:v>2.4137931034482748E-2</c:v>
                </c:pt>
                <c:pt idx="7">
                  <c:v>3.1034482758620828E-2</c:v>
                </c:pt>
                <c:pt idx="8">
                  <c:v>3.793103448276005E-2</c:v>
                </c:pt>
                <c:pt idx="9">
                  <c:v>0.26896551724137935</c:v>
                </c:pt>
              </c:numCache>
            </c:numRef>
          </c:val>
          <c:extLst>
            <c:ext xmlns:c16="http://schemas.microsoft.com/office/drawing/2014/chart" uri="{C3380CC4-5D6E-409C-BE32-E72D297353CC}">
              <c16:uniqueId val="{00000000-A290-4EF9-A657-A0FA5895A758}"/>
            </c:ext>
          </c:extLst>
        </c:ser>
        <c:dLbls>
          <c:showLegendKey val="0"/>
          <c:showVal val="0"/>
          <c:showCatName val="0"/>
          <c:showSerName val="0"/>
          <c:showPercent val="0"/>
          <c:showBubbleSize val="0"/>
        </c:dLbls>
        <c:gapWidth val="150"/>
        <c:axId val="50443008"/>
        <c:axId val="50444544"/>
      </c:barChart>
      <c:catAx>
        <c:axId val="50443008"/>
        <c:scaling>
          <c:orientation val="minMax"/>
        </c:scaling>
        <c:delete val="0"/>
        <c:axPos val="b"/>
        <c:numFmt formatCode="General" sourceLinked="1"/>
        <c:majorTickMark val="out"/>
        <c:minorTickMark val="none"/>
        <c:tickLblPos val="nextTo"/>
        <c:txPr>
          <a:bodyPr/>
          <a:lstStyle/>
          <a:p>
            <a:pPr>
              <a:defRPr sz="1100">
                <a:latin typeface="Segoe UI" pitchFamily="34" charset="0"/>
                <a:ea typeface="Segoe UI" pitchFamily="34" charset="0"/>
                <a:cs typeface="Segoe UI" pitchFamily="34" charset="0"/>
              </a:defRPr>
            </a:pPr>
            <a:endParaRPr lang="de-DE"/>
          </a:p>
        </c:txPr>
        <c:crossAx val="50444544"/>
        <c:crosses val="autoZero"/>
        <c:auto val="1"/>
        <c:lblAlgn val="ctr"/>
        <c:lblOffset val="100"/>
        <c:noMultiLvlLbl val="0"/>
      </c:catAx>
      <c:valAx>
        <c:axId val="50444544"/>
        <c:scaling>
          <c:orientation val="minMax"/>
        </c:scaling>
        <c:delete val="0"/>
        <c:axPos val="l"/>
        <c:numFmt formatCode="0%" sourceLinked="0"/>
        <c:majorTickMark val="out"/>
        <c:minorTickMark val="none"/>
        <c:tickLblPos val="nextTo"/>
        <c:crossAx val="50443008"/>
        <c:crosses val="autoZero"/>
        <c:crossBetween val="between"/>
        <c:majorUnit val="0.1"/>
      </c:valAx>
      <c:spPr>
        <a:noFill/>
      </c:spPr>
    </c:plotArea>
    <c:plotVisOnly val="1"/>
    <c:dispBlanksAs val="gap"/>
    <c:showDLblsOverMax val="0"/>
  </c:chart>
  <c:spPr>
    <a:noFill/>
  </c:spPr>
  <c:txPr>
    <a:bodyPr/>
    <a:lstStyle/>
    <a:p>
      <a:pPr>
        <a:defRPr sz="1300">
          <a:latin typeface="Calibri" pitchFamily="34" charset="0"/>
          <a:ea typeface="Segoe UI" pitchFamily="34" charset="0"/>
          <a:cs typeface="Segoe UI" pitchFamily="34" charset="0"/>
        </a:defRPr>
      </a:pPr>
      <a:endParaRPr lang="de-D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E5351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Tabelle1!$I$51:$I$60</c:f>
              <c:strCache>
                <c:ptCount val="10"/>
                <c:pt idx="0">
                  <c:v>ich wusste es schon immer</c:v>
                </c:pt>
                <c:pt idx="1">
                  <c:v>unter 10</c:v>
                </c:pt>
                <c:pt idx="2">
                  <c:v>11 bis 12</c:v>
                </c:pt>
                <c:pt idx="3">
                  <c:v>13 bis 14</c:v>
                </c:pt>
                <c:pt idx="4">
                  <c:v>15 bis 16</c:v>
                </c:pt>
                <c:pt idx="5">
                  <c:v>17 bis 18</c:v>
                </c:pt>
                <c:pt idx="6">
                  <c:v>19 bis 20</c:v>
                </c:pt>
                <c:pt idx="7">
                  <c:v>21 bis 22</c:v>
                </c:pt>
                <c:pt idx="8">
                  <c:v>23 bis 27</c:v>
                </c:pt>
                <c:pt idx="9">
                  <c:v>kann ich nicht so genau sagen</c:v>
                </c:pt>
              </c:strCache>
            </c:strRef>
          </c:cat>
          <c:val>
            <c:numRef>
              <c:f>Tabelle1!$N$51:$N$60</c:f>
              <c:numCache>
                <c:formatCode>0.0%</c:formatCode>
                <c:ptCount val="10"/>
                <c:pt idx="0">
                  <c:v>0.15665091154625271</c:v>
                </c:pt>
                <c:pt idx="1">
                  <c:v>2.4082826918748593E-2</c:v>
                </c:pt>
                <c:pt idx="2">
                  <c:v>9.2730137294620749E-2</c:v>
                </c:pt>
                <c:pt idx="3">
                  <c:v>0.22642358766599149</c:v>
                </c:pt>
                <c:pt idx="4">
                  <c:v>0.1451721809588116</c:v>
                </c:pt>
                <c:pt idx="5">
                  <c:v>5.3792482556833748E-2</c:v>
                </c:pt>
                <c:pt idx="6">
                  <c:v>2.5658338960162091E-2</c:v>
                </c:pt>
                <c:pt idx="7">
                  <c:v>1.5304974116588325E-2</c:v>
                </c:pt>
                <c:pt idx="8">
                  <c:v>7.2023407607472523E-3</c:v>
                </c:pt>
                <c:pt idx="9">
                  <c:v>0.25298221922125647</c:v>
                </c:pt>
              </c:numCache>
            </c:numRef>
          </c:val>
          <c:extLst>
            <c:ext xmlns:c16="http://schemas.microsoft.com/office/drawing/2014/chart" uri="{C3380CC4-5D6E-409C-BE32-E72D297353CC}">
              <c16:uniqueId val="{00000000-DA2A-4CB3-8CF0-FBD81644D56C}"/>
            </c:ext>
          </c:extLst>
        </c:ser>
        <c:dLbls>
          <c:showLegendKey val="0"/>
          <c:showVal val="0"/>
          <c:showCatName val="0"/>
          <c:showSerName val="0"/>
          <c:showPercent val="0"/>
          <c:showBubbleSize val="0"/>
        </c:dLbls>
        <c:gapWidth val="150"/>
        <c:axId val="51159424"/>
        <c:axId val="51162112"/>
      </c:barChart>
      <c:catAx>
        <c:axId val="51159424"/>
        <c:scaling>
          <c:orientation val="minMax"/>
        </c:scaling>
        <c:delete val="0"/>
        <c:axPos val="b"/>
        <c:numFmt formatCode="General" sourceLinked="1"/>
        <c:majorTickMark val="out"/>
        <c:minorTickMark val="none"/>
        <c:tickLblPos val="nextTo"/>
        <c:txPr>
          <a:bodyPr/>
          <a:lstStyle/>
          <a:p>
            <a:pPr>
              <a:defRPr sz="1200">
                <a:latin typeface="Segoe UI" pitchFamily="34" charset="0"/>
                <a:ea typeface="Segoe UI" pitchFamily="34" charset="0"/>
                <a:cs typeface="Segoe UI" pitchFamily="34" charset="0"/>
              </a:defRPr>
            </a:pPr>
            <a:endParaRPr lang="de-DE"/>
          </a:p>
        </c:txPr>
        <c:crossAx val="51162112"/>
        <c:crosses val="autoZero"/>
        <c:auto val="1"/>
        <c:lblAlgn val="ctr"/>
        <c:lblOffset val="100"/>
        <c:noMultiLvlLbl val="0"/>
      </c:catAx>
      <c:valAx>
        <c:axId val="51162112"/>
        <c:scaling>
          <c:orientation val="minMax"/>
        </c:scaling>
        <c:delete val="0"/>
        <c:axPos val="l"/>
        <c:numFmt formatCode="0%" sourceLinked="0"/>
        <c:majorTickMark val="out"/>
        <c:minorTickMark val="none"/>
        <c:tickLblPos val="nextTo"/>
        <c:crossAx val="51159424"/>
        <c:crosses val="autoZero"/>
        <c:crossBetween val="between"/>
        <c:majorUnit val="0.1"/>
      </c:valAx>
      <c:spPr>
        <a:noFill/>
      </c:spPr>
    </c:plotArea>
    <c:plotVisOnly val="1"/>
    <c:dispBlanksAs val="gap"/>
    <c:showDLblsOverMax val="0"/>
  </c:chart>
  <c:spPr>
    <a:noFill/>
  </c:spPr>
  <c:txPr>
    <a:bodyPr/>
    <a:lstStyle/>
    <a:p>
      <a:pPr>
        <a:defRPr sz="1300">
          <a:latin typeface="Calibri" pitchFamily="34" charset="0"/>
          <a:ea typeface="Segoe UI" pitchFamily="34" charset="0"/>
          <a:cs typeface="Segoe UI" pitchFamily="34" charset="0"/>
        </a:defRPr>
      </a:pPr>
      <a:endParaRPr lang="de-D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475121616723827"/>
          <c:y val="1.5291766067750673E-2"/>
          <c:w val="0.53812349629640865"/>
          <c:h val="0.80129784556101968"/>
        </c:manualLayout>
      </c:layout>
      <c:barChart>
        <c:barDir val="bar"/>
        <c:grouping val="clustered"/>
        <c:varyColors val="0"/>
        <c:ser>
          <c:idx val="1"/>
          <c:order val="0"/>
          <c:tx>
            <c:v>trans* und gender*diverse Jugendliche (N=290)</c:v>
          </c:tx>
          <c:spPr>
            <a:solidFill>
              <a:srgbClr val="5BAC26"/>
            </a:solidFill>
            <a:ln>
              <a:solidFill>
                <a:srgbClr val="4F81BD">
                  <a:alpha val="26000"/>
                </a:srgbClr>
              </a:solidFill>
            </a:ln>
          </c:spPr>
          <c:invertIfNegative val="0"/>
          <c:dLbls>
            <c:spPr>
              <a:noFill/>
              <a:ln>
                <a:noFill/>
              </a:ln>
              <a:effectLst/>
            </c:spPr>
            <c:txPr>
              <a:bodyPr/>
              <a:lstStyle/>
              <a:p>
                <a:pPr>
                  <a:defRPr sz="1050">
                    <a:latin typeface="Segoe UI" pitchFamily="34" charset="0"/>
                    <a:ea typeface="Segoe UI" pitchFamily="34" charset="0"/>
                    <a:cs typeface="Segoe UI"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Tabelle1!$B$85:$K$85</c:f>
              <c:strCache>
                <c:ptCount val="10"/>
                <c:pt idx="0">
                  <c:v>Ich wollte meine körperliche Transition beginnen</c:v>
                </c:pt>
                <c:pt idx="1">
                  <c:v> Ich wurde geoutet</c:v>
                </c:pt>
                <c:pt idx="2">
                  <c:v>Bis dahin fand ich es unnötig, mich zu outen</c:v>
                </c:pt>
                <c:pt idx="3">
                  <c:v>Ich bin darauf angesprochen worden</c:v>
                </c:pt>
                <c:pt idx="4">
                  <c:v>Ich bin eine Beziehung eingegangen</c:v>
                </c:pt>
                <c:pt idx="5">
                  <c:v>Vorher war ich mir nicht sicher genug</c:v>
                </c:pt>
                <c:pt idx="6">
                  <c:v>Vorher hatte ich zu große Angst</c:v>
                </c:pt>
                <c:pt idx="7">
                  <c:v>Es war nicht geplant – es ist einfach so passiert</c:v>
                </c:pt>
                <c:pt idx="8">
                  <c:v>Ich wollte mich nicht mehr verstellen müssen</c:v>
                </c:pt>
                <c:pt idx="9">
                  <c:v>Ich wollte mit jemandem über meine Gefühle reden</c:v>
                </c:pt>
              </c:strCache>
            </c:strRef>
          </c:cat>
          <c:val>
            <c:numRef>
              <c:f>Tabelle1!$B$72:$K$72</c:f>
              <c:numCache>
                <c:formatCode>###0.0%</c:formatCode>
                <c:ptCount val="10"/>
                <c:pt idx="0">
                  <c:v>0.24113475177304963</c:v>
                </c:pt>
                <c:pt idx="1">
                  <c:v>2.1276595744680847E-2</c:v>
                </c:pt>
                <c:pt idx="2">
                  <c:v>7.8014184397163122E-2</c:v>
                </c:pt>
                <c:pt idx="3">
                  <c:v>0.16312056737588268</c:v>
                </c:pt>
                <c:pt idx="4">
                  <c:v>4.2553191489361722E-2</c:v>
                </c:pt>
                <c:pt idx="5">
                  <c:v>0.31914893617021811</c:v>
                </c:pt>
                <c:pt idx="6">
                  <c:v>0.34751773049645396</c:v>
                </c:pt>
                <c:pt idx="7">
                  <c:v>0.27659574468085107</c:v>
                </c:pt>
                <c:pt idx="8">
                  <c:v>0.48936170212766977</c:v>
                </c:pt>
                <c:pt idx="9">
                  <c:v>0.5035460992907802</c:v>
                </c:pt>
              </c:numCache>
            </c:numRef>
          </c:val>
          <c:extLst>
            <c:ext xmlns:c16="http://schemas.microsoft.com/office/drawing/2014/chart" uri="{C3380CC4-5D6E-409C-BE32-E72D297353CC}">
              <c16:uniqueId val="{00000000-B229-4A7B-8E3F-C726E894054F}"/>
            </c:ext>
          </c:extLst>
        </c:ser>
        <c:ser>
          <c:idx val="0"/>
          <c:order val="1"/>
          <c:tx>
            <c:v>lesbische, schwule, bisexuelle und orientierungs*diverse Jugendliche (N=4399)</c:v>
          </c:tx>
          <c:spPr>
            <a:solidFill>
              <a:srgbClr val="E53517"/>
            </a:solidFill>
          </c:spPr>
          <c:invertIfNegative val="0"/>
          <c:dLbls>
            <c:spPr>
              <a:noFill/>
              <a:ln>
                <a:noFill/>
              </a:ln>
              <a:effectLst/>
            </c:spPr>
            <c:txPr>
              <a:bodyPr/>
              <a:lstStyle/>
              <a:p>
                <a:pPr>
                  <a:defRPr sz="1050">
                    <a:latin typeface="Segoe UI" pitchFamily="34" charset="0"/>
                    <a:ea typeface="Segoe UI" pitchFamily="34" charset="0"/>
                    <a:cs typeface="Segoe UI"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Tabelle1!$B$85:$K$85</c:f>
              <c:strCache>
                <c:ptCount val="10"/>
                <c:pt idx="0">
                  <c:v>Ich wollte meine körperliche Transition beginnen</c:v>
                </c:pt>
                <c:pt idx="1">
                  <c:v> Ich wurde geoutet</c:v>
                </c:pt>
                <c:pt idx="2">
                  <c:v>Bis dahin fand ich es unnötig, mich zu outen</c:v>
                </c:pt>
                <c:pt idx="3">
                  <c:v>Ich bin darauf angesprochen worden</c:v>
                </c:pt>
                <c:pt idx="4">
                  <c:v>Ich bin eine Beziehung eingegangen</c:v>
                </c:pt>
                <c:pt idx="5">
                  <c:v>Vorher war ich mir nicht sicher genug</c:v>
                </c:pt>
                <c:pt idx="6">
                  <c:v>Vorher hatte ich zu große Angst</c:v>
                </c:pt>
                <c:pt idx="7">
                  <c:v>Es war nicht geplant – es ist einfach so passiert</c:v>
                </c:pt>
                <c:pt idx="8">
                  <c:v>Ich wollte mich nicht mehr verstellen müssen</c:v>
                </c:pt>
                <c:pt idx="9">
                  <c:v>Ich wollte mit jemandem über meine Gefühle reden</c:v>
                </c:pt>
              </c:strCache>
            </c:strRef>
          </c:cat>
          <c:val>
            <c:numRef>
              <c:f>Tabelle1!$B$77:$K$77</c:f>
              <c:numCache>
                <c:formatCode>###0.0%</c:formatCode>
                <c:ptCount val="10"/>
                <c:pt idx="1">
                  <c:v>2.1769019248395971E-2</c:v>
                </c:pt>
                <c:pt idx="2">
                  <c:v>0.11824014665444546</c:v>
                </c:pt>
                <c:pt idx="3">
                  <c:v>0.13496791934005498</c:v>
                </c:pt>
                <c:pt idx="4">
                  <c:v>0.14688359303391382</c:v>
                </c:pt>
                <c:pt idx="5">
                  <c:v>0.24885426214482431</c:v>
                </c:pt>
                <c:pt idx="6">
                  <c:v>0.2552703941338223</c:v>
                </c:pt>
                <c:pt idx="7">
                  <c:v>0.2655820348304308</c:v>
                </c:pt>
                <c:pt idx="8">
                  <c:v>0.4120073327222733</c:v>
                </c:pt>
                <c:pt idx="9">
                  <c:v>0.52245646196149176</c:v>
                </c:pt>
              </c:numCache>
            </c:numRef>
          </c:val>
          <c:extLst>
            <c:ext xmlns:c16="http://schemas.microsoft.com/office/drawing/2014/chart" uri="{C3380CC4-5D6E-409C-BE32-E72D297353CC}">
              <c16:uniqueId val="{00000001-B229-4A7B-8E3F-C726E894054F}"/>
            </c:ext>
          </c:extLst>
        </c:ser>
        <c:dLbls>
          <c:showLegendKey val="0"/>
          <c:showVal val="0"/>
          <c:showCatName val="0"/>
          <c:showSerName val="0"/>
          <c:showPercent val="0"/>
          <c:showBubbleSize val="0"/>
        </c:dLbls>
        <c:gapWidth val="123"/>
        <c:overlap val="-22"/>
        <c:axId val="51068928"/>
        <c:axId val="51070464"/>
      </c:barChart>
      <c:catAx>
        <c:axId val="51068928"/>
        <c:scaling>
          <c:orientation val="minMax"/>
        </c:scaling>
        <c:delete val="0"/>
        <c:axPos val="l"/>
        <c:numFmt formatCode="General" sourceLinked="0"/>
        <c:majorTickMark val="out"/>
        <c:minorTickMark val="none"/>
        <c:tickLblPos val="nextTo"/>
        <c:txPr>
          <a:bodyPr/>
          <a:lstStyle/>
          <a:p>
            <a:pPr>
              <a:defRPr>
                <a:latin typeface="Segoe UI" pitchFamily="34" charset="0"/>
                <a:ea typeface="Segoe UI" pitchFamily="34" charset="0"/>
                <a:cs typeface="Segoe UI" pitchFamily="34" charset="0"/>
              </a:defRPr>
            </a:pPr>
            <a:endParaRPr lang="de-DE"/>
          </a:p>
        </c:txPr>
        <c:crossAx val="51070464"/>
        <c:crosses val="autoZero"/>
        <c:auto val="1"/>
        <c:lblAlgn val="ctr"/>
        <c:lblOffset val="100"/>
        <c:noMultiLvlLbl val="0"/>
      </c:catAx>
      <c:valAx>
        <c:axId val="51070464"/>
        <c:scaling>
          <c:orientation val="minMax"/>
          <c:max val="0.60000000000000064"/>
          <c:min val="0"/>
        </c:scaling>
        <c:delete val="0"/>
        <c:axPos val="b"/>
        <c:numFmt formatCode="0%" sourceLinked="0"/>
        <c:majorTickMark val="out"/>
        <c:minorTickMark val="none"/>
        <c:tickLblPos val="nextTo"/>
        <c:spPr>
          <a:noFill/>
        </c:spPr>
        <c:crossAx val="51068928"/>
        <c:crosses val="autoZero"/>
        <c:crossBetween val="between"/>
        <c:majorUnit val="0.2"/>
      </c:valAx>
      <c:spPr>
        <a:noFill/>
      </c:spPr>
    </c:plotArea>
    <c:legend>
      <c:legendPos val="b"/>
      <c:layout>
        <c:manualLayout>
          <c:xMode val="edge"/>
          <c:yMode val="edge"/>
          <c:x val="2.72972440944882E-2"/>
          <c:y val="0.90869417286969179"/>
          <c:w val="0.95513508875378494"/>
          <c:h val="9.1305827130318873E-2"/>
        </c:manualLayout>
      </c:layout>
      <c:overlay val="0"/>
      <c:txPr>
        <a:bodyPr/>
        <a:lstStyle/>
        <a:p>
          <a:pPr>
            <a:defRPr sz="1200">
              <a:latin typeface="Segoe UI" pitchFamily="34" charset="0"/>
              <a:ea typeface="Segoe UI" pitchFamily="34" charset="0"/>
              <a:cs typeface="Segoe UI" pitchFamily="34" charset="0"/>
            </a:defRPr>
          </a:pPr>
          <a:endParaRPr lang="de-DE"/>
        </a:p>
      </c:txPr>
    </c:legend>
    <c:plotVisOnly val="1"/>
    <c:dispBlanksAs val="gap"/>
    <c:showDLblsOverMax val="0"/>
  </c:chart>
  <c:spPr>
    <a:noFill/>
    <a:ln>
      <a:noFill/>
    </a:ln>
  </c:spPr>
  <c:txPr>
    <a:bodyPr/>
    <a:lstStyle/>
    <a:p>
      <a:pPr>
        <a:defRPr sz="1300">
          <a:latin typeface="Calibri" pitchFamily="34" charset="0"/>
          <a:ea typeface="Segoe UI" pitchFamily="34" charset="0"/>
          <a:cs typeface="Segoe UI" pitchFamily="34" charset="0"/>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2305774278215156"/>
          <c:y val="1.2401158672542725E-2"/>
          <c:w val="0.4392304243219598"/>
          <c:h val="0.88013275537512159"/>
        </c:manualLayout>
      </c:layout>
      <c:barChart>
        <c:barDir val="bar"/>
        <c:grouping val="clustered"/>
        <c:varyColors val="0"/>
        <c:ser>
          <c:idx val="1"/>
          <c:order val="0"/>
          <c:tx>
            <c:v>Freundeskreis</c:v>
          </c:tx>
          <c:spPr>
            <a:noFill/>
            <a:ln>
              <a:noFill/>
            </a:ln>
          </c:spPr>
          <c:invertIfNegative val="0"/>
          <c:val>
            <c:numRef>
              <c:f>Tabelle1!$B$9:$J$9</c:f>
              <c:numCache>
                <c:formatCode>###0.0%</c:formatCode>
                <c:ptCount val="9"/>
                <c:pt idx="0">
                  <c:v>1.6512870325400861E-2</c:v>
                </c:pt>
                <c:pt idx="1">
                  <c:v>2.1369596891694997E-2</c:v>
                </c:pt>
                <c:pt idx="2">
                  <c:v>0.15152986886838271</c:v>
                </c:pt>
                <c:pt idx="3">
                  <c:v>0.28120446818844613</c:v>
                </c:pt>
                <c:pt idx="4">
                  <c:v>0.14230208839242747</c:v>
                </c:pt>
                <c:pt idx="5">
                  <c:v>0.47838756677999816</c:v>
                </c:pt>
                <c:pt idx="6">
                  <c:v>0.30791646430306868</c:v>
                </c:pt>
                <c:pt idx="7">
                  <c:v>0.15395823215153431</c:v>
                </c:pt>
                <c:pt idx="8">
                  <c:v>0.32491500728509665</c:v>
                </c:pt>
              </c:numCache>
            </c:numRef>
          </c:val>
          <c:extLst>
            <c:ext xmlns:c16="http://schemas.microsoft.com/office/drawing/2014/chart" uri="{C3380CC4-5D6E-409C-BE32-E72D297353CC}">
              <c16:uniqueId val="{00000000-67B9-40D0-8E25-5A9542521DB2}"/>
            </c:ext>
          </c:extLst>
        </c:ser>
        <c:ser>
          <c:idx val="2"/>
          <c:order val="1"/>
          <c:tx>
            <c:v>Schule/Ausbildung/Uni/Arbeitsplatz</c:v>
          </c:tx>
          <c:spPr>
            <a:noFill/>
            <a:ln>
              <a:noFill/>
            </a:ln>
          </c:spPr>
          <c:invertIfNegative val="0"/>
          <c:val>
            <c:numRef>
              <c:f>Tabelle1!$B$14:$J$14</c:f>
              <c:numCache>
                <c:formatCode>###0.0%</c:formatCode>
                <c:ptCount val="9"/>
                <c:pt idx="0">
                  <c:v>0.11998195760035998</c:v>
                </c:pt>
                <c:pt idx="1">
                  <c:v>0.12719891745602174</c:v>
                </c:pt>
                <c:pt idx="2">
                  <c:v>0.34190347316193082</c:v>
                </c:pt>
                <c:pt idx="3">
                  <c:v>0.25800631483987874</c:v>
                </c:pt>
                <c:pt idx="4">
                  <c:v>0.54758682904825329</c:v>
                </c:pt>
                <c:pt idx="5">
                  <c:v>0.41046459179071526</c:v>
                </c:pt>
                <c:pt idx="6">
                  <c:v>0.32295895354082804</c:v>
                </c:pt>
                <c:pt idx="7">
                  <c:v>0.17907081641858158</c:v>
                </c:pt>
                <c:pt idx="8">
                  <c:v>0.29093369418132609</c:v>
                </c:pt>
              </c:numCache>
            </c:numRef>
          </c:val>
          <c:extLst>
            <c:ext xmlns:c16="http://schemas.microsoft.com/office/drawing/2014/chart" uri="{C3380CC4-5D6E-409C-BE32-E72D297353CC}">
              <c16:uniqueId val="{00000001-67B9-40D0-8E25-5A9542521DB2}"/>
            </c:ext>
          </c:extLst>
        </c:ser>
        <c:ser>
          <c:idx val="0"/>
          <c:order val="2"/>
          <c:tx>
            <c:v>engere Familie</c:v>
          </c:tx>
          <c:spPr>
            <a:solidFill>
              <a:schemeClr val="accent1">
                <a:lumMod val="40000"/>
                <a:lumOff val="60000"/>
              </a:schemeClr>
            </a:solidFill>
          </c:spPr>
          <c:invertIfNegative val="0"/>
          <c:dLbls>
            <c:dLbl>
              <c:idx val="4"/>
              <c:layout>
                <c:manualLayout>
                  <c:x val="4.1666666666666683E-3"/>
                  <c:y val="-2.1876696735928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B9-40D0-8E25-5A9542521DB2}"/>
                </c:ext>
              </c:extLst>
            </c:dLbl>
            <c:spPr>
              <a:noFill/>
              <a:ln>
                <a:noFill/>
              </a:ln>
              <a:effectLst/>
            </c:spPr>
            <c:txPr>
              <a:bodyPr/>
              <a:lstStyle/>
              <a:p>
                <a:pPr>
                  <a:defRPr sz="1050">
                    <a:latin typeface="Segoe UI" pitchFamily="34" charset="0"/>
                    <a:ea typeface="Segoe UI" pitchFamily="34" charset="0"/>
                    <a:cs typeface="Segoe UI"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Tabelle1!$B$2:$J$2</c:f>
              <c:strCache>
                <c:ptCount val="9"/>
                <c:pt idx="0">
                  <c:v>Mir wurden Sachen weggenommen oder zerstört</c:v>
                </c:pt>
                <c:pt idx="1">
                  <c:v>Mir wurde Gewalt angedroht</c:v>
                </c:pt>
                <c:pt idx="2">
                  <c:v>Ich wurde ausgegrenzt oder ausgeschlossen</c:v>
                </c:pt>
                <c:pt idx="3">
                  <c:v>Ich wurde gegen meinen Willen geoutet</c:v>
                </c:pt>
                <c:pt idx="4">
                  <c:v>Ich wurde beschimpft, beleidigt oder lächerlich gemacht</c:v>
                </c:pt>
                <c:pt idx="5">
                  <c:v>Meine geschl. Ident. / sex. Orient. wurde zu stark betont</c:v>
                </c:pt>
                <c:pt idx="6">
                  <c:v>Meine geschl. Ident. / sex. Orient. wurde nicht mitgedacht</c:v>
                </c:pt>
                <c:pt idx="7">
                  <c:v>Meine geschl. Ident. / sex. Orient. wurde absichtlich ignoriert</c:v>
                </c:pt>
                <c:pt idx="8">
                  <c:v>Meine geschl. Ident. / sex. Orient. wurde nicht ernst genommen</c:v>
                </c:pt>
              </c:strCache>
            </c:strRef>
          </c:cat>
          <c:val>
            <c:numRef>
              <c:f>Tabelle1!$B$4:$J$4</c:f>
              <c:numCache>
                <c:formatCode>###0.0%</c:formatCode>
                <c:ptCount val="9"/>
                <c:pt idx="0">
                  <c:v>3.7719298245614256E-2</c:v>
                </c:pt>
                <c:pt idx="1">
                  <c:v>4.1228070175438586E-2</c:v>
                </c:pt>
                <c:pt idx="2">
                  <c:v>0.11359649122807022</c:v>
                </c:pt>
                <c:pt idx="3">
                  <c:v>0.15219298245614352</c:v>
                </c:pt>
                <c:pt idx="4">
                  <c:v>0.16578947368421051</c:v>
                </c:pt>
                <c:pt idx="5">
                  <c:v>0.16622807017544067</c:v>
                </c:pt>
                <c:pt idx="6">
                  <c:v>0.37763157894736848</c:v>
                </c:pt>
                <c:pt idx="7">
                  <c:v>0.47105263157895133</c:v>
                </c:pt>
                <c:pt idx="8">
                  <c:v>0.63464912280702646</c:v>
                </c:pt>
              </c:numCache>
            </c:numRef>
          </c:val>
          <c:extLst>
            <c:ext xmlns:c16="http://schemas.microsoft.com/office/drawing/2014/chart" uri="{C3380CC4-5D6E-409C-BE32-E72D297353CC}">
              <c16:uniqueId val="{00000003-67B9-40D0-8E25-5A9542521DB2}"/>
            </c:ext>
          </c:extLst>
        </c:ser>
        <c:dLbls>
          <c:showLegendKey val="0"/>
          <c:showVal val="0"/>
          <c:showCatName val="0"/>
          <c:showSerName val="0"/>
          <c:showPercent val="0"/>
          <c:showBubbleSize val="0"/>
        </c:dLbls>
        <c:gapWidth val="138"/>
        <c:overlap val="-12"/>
        <c:axId val="51591808"/>
        <c:axId val="51593600"/>
      </c:barChart>
      <c:catAx>
        <c:axId val="51591808"/>
        <c:scaling>
          <c:orientation val="minMax"/>
        </c:scaling>
        <c:delete val="0"/>
        <c:axPos val="l"/>
        <c:majorTickMark val="out"/>
        <c:minorTickMark val="none"/>
        <c:tickLblPos val="nextTo"/>
        <c:txPr>
          <a:bodyPr/>
          <a:lstStyle/>
          <a:p>
            <a:pPr>
              <a:defRPr sz="1200">
                <a:latin typeface="Segoe UI" pitchFamily="34" charset="0"/>
                <a:ea typeface="Segoe UI" pitchFamily="34" charset="0"/>
                <a:cs typeface="Segoe UI" pitchFamily="34" charset="0"/>
              </a:defRPr>
            </a:pPr>
            <a:endParaRPr lang="de-DE"/>
          </a:p>
        </c:txPr>
        <c:crossAx val="51593600"/>
        <c:crosses val="autoZero"/>
        <c:auto val="1"/>
        <c:lblAlgn val="ctr"/>
        <c:lblOffset val="100"/>
        <c:noMultiLvlLbl val="0"/>
      </c:catAx>
      <c:valAx>
        <c:axId val="51593600"/>
        <c:scaling>
          <c:orientation val="minMax"/>
        </c:scaling>
        <c:delete val="0"/>
        <c:axPos val="b"/>
        <c:numFmt formatCode="0%" sourceLinked="0"/>
        <c:majorTickMark val="out"/>
        <c:minorTickMark val="none"/>
        <c:tickLblPos val="nextTo"/>
        <c:txPr>
          <a:bodyPr/>
          <a:lstStyle/>
          <a:p>
            <a:pPr>
              <a:defRPr sz="1050">
                <a:latin typeface="Segoe UI" pitchFamily="34" charset="0"/>
                <a:ea typeface="Segoe UI" pitchFamily="34" charset="0"/>
                <a:cs typeface="Segoe UI" pitchFamily="34" charset="0"/>
              </a:defRPr>
            </a:pPr>
            <a:endParaRPr lang="de-DE"/>
          </a:p>
        </c:txPr>
        <c:crossAx val="51591808"/>
        <c:crosses val="autoZero"/>
        <c:crossBetween val="between"/>
      </c:valAx>
    </c:plotArea>
    <c:legend>
      <c:legendPos val="b"/>
      <c:layout>
        <c:manualLayout>
          <c:xMode val="edge"/>
          <c:yMode val="edge"/>
          <c:x val="0.17796052055993244"/>
          <c:y val="0.95250293526702656"/>
          <c:w val="0.63852329396325469"/>
          <c:h val="4.7497064732974013E-2"/>
        </c:manualLayout>
      </c:layout>
      <c:overlay val="0"/>
      <c:txPr>
        <a:bodyPr/>
        <a:lstStyle/>
        <a:p>
          <a:pPr>
            <a:defRPr sz="1200">
              <a:latin typeface="Segoe UI" pitchFamily="34" charset="0"/>
              <a:ea typeface="Segoe UI" pitchFamily="34" charset="0"/>
              <a:cs typeface="Segoe UI" pitchFamily="34" charset="0"/>
            </a:defRPr>
          </a:pPr>
          <a:endParaRPr lang="de-DE"/>
        </a:p>
      </c:txPr>
    </c:legend>
    <c:plotVisOnly val="1"/>
    <c:dispBlanksAs val="gap"/>
    <c:showDLblsOverMax val="0"/>
  </c:chart>
  <c:txPr>
    <a:bodyPr/>
    <a:lstStyle/>
    <a:p>
      <a:pPr>
        <a:defRPr sz="13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2305774278215156"/>
          <c:y val="1.2401158672542725E-2"/>
          <c:w val="0.4392304243219598"/>
          <c:h val="0.88013275537512159"/>
        </c:manualLayout>
      </c:layout>
      <c:barChart>
        <c:barDir val="bar"/>
        <c:grouping val="clustered"/>
        <c:varyColors val="0"/>
        <c:ser>
          <c:idx val="1"/>
          <c:order val="0"/>
          <c:tx>
            <c:v>Freundeskreis</c:v>
          </c:tx>
          <c:spPr>
            <a:noFill/>
            <a:ln>
              <a:noFill/>
            </a:ln>
          </c:spPr>
          <c:invertIfNegative val="0"/>
          <c:val>
            <c:numRef>
              <c:f>Tabelle1!$B$9:$J$9</c:f>
              <c:numCache>
                <c:formatCode>###0.0%</c:formatCode>
                <c:ptCount val="9"/>
                <c:pt idx="0">
                  <c:v>1.6512870325400861E-2</c:v>
                </c:pt>
                <c:pt idx="1">
                  <c:v>2.1369596891694997E-2</c:v>
                </c:pt>
                <c:pt idx="2">
                  <c:v>0.15152986886838271</c:v>
                </c:pt>
                <c:pt idx="3">
                  <c:v>0.28120446818844608</c:v>
                </c:pt>
                <c:pt idx="4">
                  <c:v>0.14230208839242742</c:v>
                </c:pt>
                <c:pt idx="5">
                  <c:v>0.47838756677999805</c:v>
                </c:pt>
                <c:pt idx="6">
                  <c:v>0.30791646430306857</c:v>
                </c:pt>
                <c:pt idx="7">
                  <c:v>0.15395823215153426</c:v>
                </c:pt>
                <c:pt idx="8">
                  <c:v>0.32491500728509654</c:v>
                </c:pt>
              </c:numCache>
            </c:numRef>
          </c:val>
          <c:extLst>
            <c:ext xmlns:c16="http://schemas.microsoft.com/office/drawing/2014/chart" uri="{C3380CC4-5D6E-409C-BE32-E72D297353CC}">
              <c16:uniqueId val="{00000000-B0ED-4F99-BB90-7C7C1FBBE278}"/>
            </c:ext>
          </c:extLst>
        </c:ser>
        <c:ser>
          <c:idx val="2"/>
          <c:order val="1"/>
          <c:tx>
            <c:v>Schule/Ausbildung/Uni/Arbeitsplatz</c:v>
          </c:tx>
          <c:spPr>
            <a:solidFill>
              <a:srgbClr val="FFC000"/>
            </a:solidFill>
          </c:spPr>
          <c:invertIfNegative val="0"/>
          <c:dLbls>
            <c:dLbl>
              <c:idx val="8"/>
              <c:layout>
                <c:manualLayout>
                  <c:x val="6.9444444444444857E-3"/>
                  <c:y val="-2.1876696735928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ED-4F99-BB90-7C7C1FBBE278}"/>
                </c:ext>
              </c:extLst>
            </c:dLbl>
            <c:spPr>
              <a:noFill/>
              <a:ln>
                <a:noFill/>
              </a:ln>
              <a:effectLst/>
            </c:spPr>
            <c:txPr>
              <a:bodyPr/>
              <a:lstStyle/>
              <a:p>
                <a:pPr>
                  <a:defRPr sz="105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Tabelle1!$B$14:$J$14</c:f>
              <c:numCache>
                <c:formatCode>###0.0%</c:formatCode>
                <c:ptCount val="9"/>
                <c:pt idx="0">
                  <c:v>0.11998195760035998</c:v>
                </c:pt>
                <c:pt idx="1">
                  <c:v>0.12719891745602174</c:v>
                </c:pt>
                <c:pt idx="2">
                  <c:v>0.34190347316193082</c:v>
                </c:pt>
                <c:pt idx="3">
                  <c:v>0.25800631483987863</c:v>
                </c:pt>
                <c:pt idx="4">
                  <c:v>0.5475868290482534</c:v>
                </c:pt>
                <c:pt idx="5">
                  <c:v>0.41046459179071515</c:v>
                </c:pt>
                <c:pt idx="6">
                  <c:v>0.32295895354082793</c:v>
                </c:pt>
                <c:pt idx="7">
                  <c:v>0.17907081641858161</c:v>
                </c:pt>
                <c:pt idx="8">
                  <c:v>0.29093369418132609</c:v>
                </c:pt>
              </c:numCache>
            </c:numRef>
          </c:val>
          <c:extLst>
            <c:ext xmlns:c16="http://schemas.microsoft.com/office/drawing/2014/chart" uri="{C3380CC4-5D6E-409C-BE32-E72D297353CC}">
              <c16:uniqueId val="{00000002-B0ED-4F99-BB90-7C7C1FBBE278}"/>
            </c:ext>
          </c:extLst>
        </c:ser>
        <c:ser>
          <c:idx val="0"/>
          <c:order val="2"/>
          <c:tx>
            <c:v>engere Familie</c:v>
          </c:tx>
          <c:spPr>
            <a:solidFill>
              <a:srgbClr val="004489">
                <a:lumMod val="40000"/>
                <a:lumOff val="60000"/>
                <a:alpha val="25000"/>
              </a:srgbClr>
            </a:solidFill>
          </c:spPr>
          <c:invertIfNegative val="0"/>
          <c:cat>
            <c:strRef>
              <c:f>Tabelle1!$B$2:$J$2</c:f>
              <c:strCache>
                <c:ptCount val="9"/>
                <c:pt idx="0">
                  <c:v>Mir wurden Sachen weggenommen oder zerstört</c:v>
                </c:pt>
                <c:pt idx="1">
                  <c:v>Mir wurde Gewalt angedroht</c:v>
                </c:pt>
                <c:pt idx="2">
                  <c:v>Ich wurde ausgegrenzt oder ausgeschlossen</c:v>
                </c:pt>
                <c:pt idx="3">
                  <c:v>Ich wurde gegen meinen Willen geoutet</c:v>
                </c:pt>
                <c:pt idx="4">
                  <c:v>Ich wurde beschimpft, beleidigt oder lächerlich gemacht</c:v>
                </c:pt>
                <c:pt idx="5">
                  <c:v>Meine geschl. Ident. / sex. Orient. wurde zu stark betont</c:v>
                </c:pt>
                <c:pt idx="6">
                  <c:v>Meine geschl. Ident. / sex. Orient. wurde nicht mitgedacht</c:v>
                </c:pt>
                <c:pt idx="7">
                  <c:v>Meine geschl. Ident. / sex. Orient. wurde absichtlich ignoriert</c:v>
                </c:pt>
                <c:pt idx="8">
                  <c:v>Meine geschl. Ident. / sex. Orient. wurde nicht ernst genommen</c:v>
                </c:pt>
              </c:strCache>
            </c:strRef>
          </c:cat>
          <c:val>
            <c:numRef>
              <c:f>Tabelle1!$B$4:$J$4</c:f>
              <c:numCache>
                <c:formatCode>###0.0%</c:formatCode>
                <c:ptCount val="9"/>
                <c:pt idx="0">
                  <c:v>3.7719298245614256E-2</c:v>
                </c:pt>
                <c:pt idx="1">
                  <c:v>4.1228070175438586E-2</c:v>
                </c:pt>
                <c:pt idx="2">
                  <c:v>0.11359649122807022</c:v>
                </c:pt>
                <c:pt idx="3">
                  <c:v>0.15219298245614349</c:v>
                </c:pt>
                <c:pt idx="4">
                  <c:v>0.16578947368421051</c:v>
                </c:pt>
                <c:pt idx="5">
                  <c:v>0.16622807017544064</c:v>
                </c:pt>
                <c:pt idx="6">
                  <c:v>0.37763157894736848</c:v>
                </c:pt>
                <c:pt idx="7">
                  <c:v>0.47105263157895128</c:v>
                </c:pt>
                <c:pt idx="8">
                  <c:v>0.63464912280702634</c:v>
                </c:pt>
              </c:numCache>
            </c:numRef>
          </c:val>
          <c:extLst>
            <c:ext xmlns:c16="http://schemas.microsoft.com/office/drawing/2014/chart" uri="{C3380CC4-5D6E-409C-BE32-E72D297353CC}">
              <c16:uniqueId val="{00000003-B0ED-4F99-BB90-7C7C1FBBE278}"/>
            </c:ext>
          </c:extLst>
        </c:ser>
        <c:dLbls>
          <c:showLegendKey val="0"/>
          <c:showVal val="0"/>
          <c:showCatName val="0"/>
          <c:showSerName val="0"/>
          <c:showPercent val="0"/>
          <c:showBubbleSize val="0"/>
        </c:dLbls>
        <c:gapWidth val="138"/>
        <c:overlap val="-12"/>
        <c:axId val="51673728"/>
        <c:axId val="51679616"/>
      </c:barChart>
      <c:catAx>
        <c:axId val="51673728"/>
        <c:scaling>
          <c:orientation val="minMax"/>
        </c:scaling>
        <c:delete val="0"/>
        <c:axPos val="l"/>
        <c:majorTickMark val="out"/>
        <c:minorTickMark val="none"/>
        <c:tickLblPos val="nextTo"/>
        <c:txPr>
          <a:bodyPr/>
          <a:lstStyle/>
          <a:p>
            <a:pPr>
              <a:defRPr sz="1200"/>
            </a:pPr>
            <a:endParaRPr lang="de-DE"/>
          </a:p>
        </c:txPr>
        <c:crossAx val="51679616"/>
        <c:crosses val="autoZero"/>
        <c:auto val="1"/>
        <c:lblAlgn val="ctr"/>
        <c:lblOffset val="100"/>
        <c:noMultiLvlLbl val="0"/>
      </c:catAx>
      <c:valAx>
        <c:axId val="51679616"/>
        <c:scaling>
          <c:orientation val="minMax"/>
        </c:scaling>
        <c:delete val="0"/>
        <c:axPos val="b"/>
        <c:numFmt formatCode="0%" sourceLinked="0"/>
        <c:majorTickMark val="out"/>
        <c:minorTickMark val="none"/>
        <c:tickLblPos val="nextTo"/>
        <c:txPr>
          <a:bodyPr/>
          <a:lstStyle/>
          <a:p>
            <a:pPr>
              <a:defRPr sz="1050"/>
            </a:pPr>
            <a:endParaRPr lang="de-DE"/>
          </a:p>
        </c:txPr>
        <c:crossAx val="51673728"/>
        <c:crosses val="autoZero"/>
        <c:crossBetween val="between"/>
      </c:valAx>
    </c:plotArea>
    <c:legend>
      <c:legendPos val="b"/>
      <c:layout>
        <c:manualLayout>
          <c:xMode val="edge"/>
          <c:yMode val="edge"/>
          <c:x val="0.17796052055993244"/>
          <c:y val="0.95250293526702656"/>
          <c:w val="0.63852329396325469"/>
          <c:h val="4.7497064732974013E-2"/>
        </c:manualLayout>
      </c:layout>
      <c:overlay val="0"/>
      <c:txPr>
        <a:bodyPr/>
        <a:lstStyle/>
        <a:p>
          <a:pPr>
            <a:defRPr sz="1200"/>
          </a:pPr>
          <a:endParaRPr lang="de-DE"/>
        </a:p>
      </c:txPr>
    </c:legend>
    <c:plotVisOnly val="1"/>
    <c:dispBlanksAs val="gap"/>
    <c:showDLblsOverMax val="0"/>
  </c:chart>
  <c:txPr>
    <a:bodyPr/>
    <a:lstStyle/>
    <a:p>
      <a:pPr>
        <a:defRPr sz="1300">
          <a:latin typeface="Segoe UI" pitchFamily="34" charset="0"/>
          <a:ea typeface="Segoe UI" pitchFamily="34" charset="0"/>
          <a:cs typeface="Segoe UI" pitchFamily="34" charset="0"/>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2305774278215156"/>
          <c:y val="1.2401158672542725E-2"/>
          <c:w val="0.4392304243219598"/>
          <c:h val="0.88013275537512159"/>
        </c:manualLayout>
      </c:layout>
      <c:barChart>
        <c:barDir val="bar"/>
        <c:grouping val="clustered"/>
        <c:varyColors val="0"/>
        <c:ser>
          <c:idx val="1"/>
          <c:order val="0"/>
          <c:tx>
            <c:v>Freundeskreis</c:v>
          </c:tx>
          <c:spPr>
            <a:solidFill>
              <a:schemeClr val="bg1">
                <a:lumMod val="50000"/>
              </a:schemeClr>
            </a:solidFill>
          </c:spPr>
          <c:invertIfNegative val="0"/>
          <c:dLbls>
            <c:dLbl>
              <c:idx val="4"/>
              <c:layout>
                <c:manualLayout>
                  <c:x val="0"/>
                  <c:y val="2.1876696735928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7D-4390-A6BD-C99B51127C53}"/>
                </c:ext>
              </c:extLst>
            </c:dLbl>
            <c:dLbl>
              <c:idx val="6"/>
              <c:layout>
                <c:manualLayout>
                  <c:x val="6.9444444444445924E-3"/>
                  <c:y val="4.3753393471855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7D-4390-A6BD-C99B51127C53}"/>
                </c:ext>
              </c:extLst>
            </c:dLbl>
            <c:dLbl>
              <c:idx val="9"/>
              <c:layout>
                <c:manualLayout>
                  <c:x val="1.3888888888889293E-3"/>
                  <c:y val="4.3753393471855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7D-4390-A6BD-C99B51127C53}"/>
                </c:ext>
              </c:extLst>
            </c:dLbl>
            <c:dLbl>
              <c:idx val="10"/>
              <c:layout>
                <c:manualLayout>
                  <c:x val="5.5555555555555558E-3"/>
                  <c:y val="6.56300902077840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7D-4390-A6BD-C99B51127C53}"/>
                </c:ext>
              </c:extLst>
            </c:dLbl>
            <c:dLbl>
              <c:idx val="11"/>
              <c:layout>
                <c:manualLayout>
                  <c:x val="6.9444444444445924E-3"/>
                  <c:y val="2.1876696735928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7D-4390-A6BD-C99B51127C53}"/>
                </c:ext>
              </c:extLst>
            </c:dLbl>
            <c:spPr>
              <a:noFill/>
              <a:ln>
                <a:noFill/>
              </a:ln>
              <a:effectLst/>
            </c:spPr>
            <c:txPr>
              <a:bodyPr/>
              <a:lstStyle/>
              <a:p>
                <a:pPr>
                  <a:defRPr sz="1050">
                    <a:latin typeface="Segoe UI" pitchFamily="34" charset="0"/>
                    <a:ea typeface="Segoe UI" pitchFamily="34" charset="0"/>
                    <a:cs typeface="Segoe UI"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Tabelle1!$B$9:$J$9</c:f>
              <c:numCache>
                <c:formatCode>###0.0%</c:formatCode>
                <c:ptCount val="9"/>
                <c:pt idx="0">
                  <c:v>1.6512870325400861E-2</c:v>
                </c:pt>
                <c:pt idx="1">
                  <c:v>2.1369596891694997E-2</c:v>
                </c:pt>
                <c:pt idx="2">
                  <c:v>0.15152986886838271</c:v>
                </c:pt>
                <c:pt idx="3">
                  <c:v>0.28120446818844624</c:v>
                </c:pt>
                <c:pt idx="4">
                  <c:v>0.14230208839242753</c:v>
                </c:pt>
                <c:pt idx="5">
                  <c:v>0.47838756677999827</c:v>
                </c:pt>
                <c:pt idx="6">
                  <c:v>0.30791646430306879</c:v>
                </c:pt>
                <c:pt idx="7">
                  <c:v>0.15395823215153437</c:v>
                </c:pt>
                <c:pt idx="8">
                  <c:v>0.32491500728509676</c:v>
                </c:pt>
              </c:numCache>
            </c:numRef>
          </c:val>
          <c:extLst>
            <c:ext xmlns:c16="http://schemas.microsoft.com/office/drawing/2014/chart" uri="{C3380CC4-5D6E-409C-BE32-E72D297353CC}">
              <c16:uniqueId val="{00000005-3C7D-4390-A6BD-C99B51127C53}"/>
            </c:ext>
          </c:extLst>
        </c:ser>
        <c:ser>
          <c:idx val="2"/>
          <c:order val="1"/>
          <c:tx>
            <c:v>Schule/Ausbildung/Uni/Arbeitsplatz</c:v>
          </c:tx>
          <c:spPr>
            <a:solidFill>
              <a:srgbClr val="FFC000">
                <a:alpha val="25000"/>
              </a:srgbClr>
            </a:solidFill>
          </c:spPr>
          <c:invertIfNegative val="0"/>
          <c:val>
            <c:numRef>
              <c:f>Tabelle1!$B$14:$J$14</c:f>
              <c:numCache>
                <c:formatCode>###0.0%</c:formatCode>
                <c:ptCount val="9"/>
                <c:pt idx="0">
                  <c:v>0.11998195760035998</c:v>
                </c:pt>
                <c:pt idx="1">
                  <c:v>0.12719891745602174</c:v>
                </c:pt>
                <c:pt idx="2">
                  <c:v>0.34190347316193082</c:v>
                </c:pt>
                <c:pt idx="3">
                  <c:v>0.25800631483987885</c:v>
                </c:pt>
                <c:pt idx="4">
                  <c:v>0.54758682904825318</c:v>
                </c:pt>
                <c:pt idx="5">
                  <c:v>0.41046459179071537</c:v>
                </c:pt>
                <c:pt idx="6">
                  <c:v>0.32295895354082815</c:v>
                </c:pt>
                <c:pt idx="7">
                  <c:v>0.17907081641858155</c:v>
                </c:pt>
                <c:pt idx="8">
                  <c:v>0.29093369418132609</c:v>
                </c:pt>
              </c:numCache>
            </c:numRef>
          </c:val>
          <c:extLst>
            <c:ext xmlns:c16="http://schemas.microsoft.com/office/drawing/2014/chart" uri="{C3380CC4-5D6E-409C-BE32-E72D297353CC}">
              <c16:uniqueId val="{00000006-3C7D-4390-A6BD-C99B51127C53}"/>
            </c:ext>
          </c:extLst>
        </c:ser>
        <c:ser>
          <c:idx val="0"/>
          <c:order val="2"/>
          <c:tx>
            <c:v>engere Familie</c:v>
          </c:tx>
          <c:spPr>
            <a:solidFill>
              <a:srgbClr val="004489">
                <a:lumMod val="40000"/>
                <a:lumOff val="60000"/>
                <a:alpha val="25000"/>
              </a:srgbClr>
            </a:solidFill>
          </c:spPr>
          <c:invertIfNegative val="0"/>
          <c:cat>
            <c:strRef>
              <c:f>Tabelle1!$B$2:$J$2</c:f>
              <c:strCache>
                <c:ptCount val="9"/>
                <c:pt idx="0">
                  <c:v>Mir wurden Sachen weggenommen oder zerstört</c:v>
                </c:pt>
                <c:pt idx="1">
                  <c:v>Mir wurde Gewalt angedroht</c:v>
                </c:pt>
                <c:pt idx="2">
                  <c:v>Ich wurde ausgegrenzt oder ausgeschlossen</c:v>
                </c:pt>
                <c:pt idx="3">
                  <c:v>Ich wurde gegen meinen Willen geoutet</c:v>
                </c:pt>
                <c:pt idx="4">
                  <c:v>Ich wurde beschimpft, beleidigt oder lächerlich gemacht</c:v>
                </c:pt>
                <c:pt idx="5">
                  <c:v>Meine geschl. Ident. / sex. Orient. wurde zu stark betont</c:v>
                </c:pt>
                <c:pt idx="6">
                  <c:v>Meine geschl. Ident. / sex. Orient. wurde nicht mitgedacht</c:v>
                </c:pt>
                <c:pt idx="7">
                  <c:v>Meine geschl. Ident. / sex. Orient. wurde absichtlich ignoriert</c:v>
                </c:pt>
                <c:pt idx="8">
                  <c:v>Meine geschl. Ident. / sex. Orient. wurde nicht ernst genommen</c:v>
                </c:pt>
              </c:strCache>
            </c:strRef>
          </c:cat>
          <c:val>
            <c:numRef>
              <c:f>Tabelle1!$B$4:$J$4</c:f>
              <c:numCache>
                <c:formatCode>###0.0%</c:formatCode>
                <c:ptCount val="9"/>
                <c:pt idx="0">
                  <c:v>3.7719298245614256E-2</c:v>
                </c:pt>
                <c:pt idx="1">
                  <c:v>4.1228070175438586E-2</c:v>
                </c:pt>
                <c:pt idx="2">
                  <c:v>0.11359649122807022</c:v>
                </c:pt>
                <c:pt idx="3">
                  <c:v>0.15219298245614357</c:v>
                </c:pt>
                <c:pt idx="4">
                  <c:v>0.16578947368421051</c:v>
                </c:pt>
                <c:pt idx="5">
                  <c:v>0.16622807017544072</c:v>
                </c:pt>
                <c:pt idx="6">
                  <c:v>0.37763157894736848</c:v>
                </c:pt>
                <c:pt idx="7">
                  <c:v>0.47105263157895139</c:v>
                </c:pt>
                <c:pt idx="8">
                  <c:v>0.63464912280702668</c:v>
                </c:pt>
              </c:numCache>
            </c:numRef>
          </c:val>
          <c:extLst>
            <c:ext xmlns:c16="http://schemas.microsoft.com/office/drawing/2014/chart" uri="{C3380CC4-5D6E-409C-BE32-E72D297353CC}">
              <c16:uniqueId val="{00000007-3C7D-4390-A6BD-C99B51127C53}"/>
            </c:ext>
          </c:extLst>
        </c:ser>
        <c:dLbls>
          <c:showLegendKey val="0"/>
          <c:showVal val="0"/>
          <c:showCatName val="0"/>
          <c:showSerName val="0"/>
          <c:showPercent val="0"/>
          <c:showBubbleSize val="0"/>
        </c:dLbls>
        <c:gapWidth val="138"/>
        <c:overlap val="-12"/>
        <c:axId val="51702400"/>
        <c:axId val="51523968"/>
      </c:barChart>
      <c:catAx>
        <c:axId val="51702400"/>
        <c:scaling>
          <c:orientation val="minMax"/>
        </c:scaling>
        <c:delete val="0"/>
        <c:axPos val="l"/>
        <c:majorTickMark val="out"/>
        <c:minorTickMark val="none"/>
        <c:tickLblPos val="nextTo"/>
        <c:txPr>
          <a:bodyPr/>
          <a:lstStyle/>
          <a:p>
            <a:pPr>
              <a:defRPr sz="1200">
                <a:latin typeface="Segoe UI" pitchFamily="34" charset="0"/>
                <a:ea typeface="Segoe UI" pitchFamily="34" charset="0"/>
                <a:cs typeface="Segoe UI" pitchFamily="34" charset="0"/>
              </a:defRPr>
            </a:pPr>
            <a:endParaRPr lang="de-DE"/>
          </a:p>
        </c:txPr>
        <c:crossAx val="51523968"/>
        <c:crosses val="autoZero"/>
        <c:auto val="1"/>
        <c:lblAlgn val="ctr"/>
        <c:lblOffset val="100"/>
        <c:noMultiLvlLbl val="0"/>
      </c:catAx>
      <c:valAx>
        <c:axId val="51523968"/>
        <c:scaling>
          <c:orientation val="minMax"/>
        </c:scaling>
        <c:delete val="0"/>
        <c:axPos val="b"/>
        <c:numFmt formatCode="0%" sourceLinked="0"/>
        <c:majorTickMark val="out"/>
        <c:minorTickMark val="none"/>
        <c:tickLblPos val="nextTo"/>
        <c:crossAx val="51702400"/>
        <c:crosses val="autoZero"/>
        <c:crossBetween val="between"/>
      </c:valAx>
    </c:plotArea>
    <c:legend>
      <c:legendPos val="b"/>
      <c:layout>
        <c:manualLayout>
          <c:xMode val="edge"/>
          <c:yMode val="edge"/>
          <c:x val="0.17796052055993244"/>
          <c:y val="0.95250293526702656"/>
          <c:w val="0.63852329396325469"/>
          <c:h val="4.7497064732974013E-2"/>
        </c:manualLayout>
      </c:layout>
      <c:overlay val="0"/>
      <c:txPr>
        <a:bodyPr/>
        <a:lstStyle/>
        <a:p>
          <a:pPr>
            <a:defRPr sz="1200">
              <a:latin typeface="Segoe UI" pitchFamily="34" charset="0"/>
              <a:ea typeface="Segoe UI" pitchFamily="34" charset="0"/>
              <a:cs typeface="Segoe UI" pitchFamily="34" charset="0"/>
            </a:defRPr>
          </a:pPr>
          <a:endParaRPr lang="de-DE"/>
        </a:p>
      </c:txPr>
    </c:legend>
    <c:plotVisOnly val="1"/>
    <c:dispBlanksAs val="gap"/>
    <c:showDLblsOverMax val="0"/>
  </c:chart>
  <c:txPr>
    <a:bodyPr/>
    <a:lstStyle/>
    <a:p>
      <a:pPr>
        <a:defRPr sz="13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2305774278215156"/>
          <c:y val="1.2401158672542725E-2"/>
          <c:w val="0.4392304243219598"/>
          <c:h val="0.88013275537512159"/>
        </c:manualLayout>
      </c:layout>
      <c:barChart>
        <c:barDir val="bar"/>
        <c:grouping val="clustered"/>
        <c:varyColors val="0"/>
        <c:ser>
          <c:idx val="1"/>
          <c:order val="0"/>
          <c:tx>
            <c:v>Freundeskreis</c:v>
          </c:tx>
          <c:spPr>
            <a:solidFill>
              <a:schemeClr val="bg1">
                <a:lumMod val="50000"/>
              </a:schemeClr>
            </a:solidFill>
          </c:spPr>
          <c:invertIfNegative val="0"/>
          <c:dLbls>
            <c:dLbl>
              <c:idx val="4"/>
              <c:layout>
                <c:manualLayout>
                  <c:x val="0"/>
                  <c:y val="2.1876696735928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26-41B8-8505-53FD6B0E9E90}"/>
                </c:ext>
              </c:extLst>
            </c:dLbl>
            <c:dLbl>
              <c:idx val="6"/>
              <c:layout>
                <c:manualLayout>
                  <c:x val="6.9444444444445794E-3"/>
                  <c:y val="4.3753393471855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26-41B8-8505-53FD6B0E9E90}"/>
                </c:ext>
              </c:extLst>
            </c:dLbl>
            <c:dLbl>
              <c:idx val="9"/>
              <c:layout>
                <c:manualLayout>
                  <c:x val="1.388888888888926E-3"/>
                  <c:y val="4.3753393471855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26-41B8-8505-53FD6B0E9E90}"/>
                </c:ext>
              </c:extLst>
            </c:dLbl>
            <c:dLbl>
              <c:idx val="10"/>
              <c:layout>
                <c:manualLayout>
                  <c:x val="5.5555555555555558E-3"/>
                  <c:y val="6.56300902077840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26-41B8-8505-53FD6B0E9E90}"/>
                </c:ext>
              </c:extLst>
            </c:dLbl>
            <c:dLbl>
              <c:idx val="11"/>
              <c:layout>
                <c:manualLayout>
                  <c:x val="6.9444444444445794E-3"/>
                  <c:y val="2.1876696735928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26-41B8-8505-53FD6B0E9E90}"/>
                </c:ext>
              </c:extLst>
            </c:dLbl>
            <c:spPr>
              <a:noFill/>
              <a:ln>
                <a:noFill/>
              </a:ln>
              <a:effectLst/>
            </c:spPr>
            <c:txPr>
              <a:bodyPr/>
              <a:lstStyle/>
              <a:p>
                <a:pPr>
                  <a:defRPr sz="1050">
                    <a:latin typeface="Segoe UI" pitchFamily="34" charset="0"/>
                    <a:ea typeface="Segoe UI" pitchFamily="34" charset="0"/>
                    <a:cs typeface="Segoe UI"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Tabelle1!$B$9:$J$9</c:f>
              <c:numCache>
                <c:formatCode>###0.0%</c:formatCode>
                <c:ptCount val="9"/>
                <c:pt idx="0">
                  <c:v>1.6512870325400861E-2</c:v>
                </c:pt>
                <c:pt idx="1">
                  <c:v>2.1369596891694997E-2</c:v>
                </c:pt>
                <c:pt idx="2">
                  <c:v>0.15152986886838271</c:v>
                </c:pt>
                <c:pt idx="3">
                  <c:v>0.28120446818844574</c:v>
                </c:pt>
                <c:pt idx="4">
                  <c:v>0.14230208839242714</c:v>
                </c:pt>
                <c:pt idx="5">
                  <c:v>0.4783875667799975</c:v>
                </c:pt>
                <c:pt idx="6">
                  <c:v>0.30791646430306796</c:v>
                </c:pt>
                <c:pt idx="7">
                  <c:v>0.15395823215153395</c:v>
                </c:pt>
                <c:pt idx="8">
                  <c:v>0.32491500728509615</c:v>
                </c:pt>
              </c:numCache>
            </c:numRef>
          </c:val>
          <c:extLst>
            <c:ext xmlns:c16="http://schemas.microsoft.com/office/drawing/2014/chart" uri="{C3380CC4-5D6E-409C-BE32-E72D297353CC}">
              <c16:uniqueId val="{00000005-8B26-41B8-8505-53FD6B0E9E90}"/>
            </c:ext>
          </c:extLst>
        </c:ser>
        <c:ser>
          <c:idx val="2"/>
          <c:order val="1"/>
          <c:tx>
            <c:v>Schule/Ausbildung/Uni/Arbeitsplatz</c:v>
          </c:tx>
          <c:spPr>
            <a:solidFill>
              <a:srgbClr val="FFC000"/>
            </a:solidFill>
          </c:spPr>
          <c:invertIfNegative val="0"/>
          <c:dLbls>
            <c:dLbl>
              <c:idx val="8"/>
              <c:layout>
                <c:manualLayout>
                  <c:x val="6.9444444444444788E-3"/>
                  <c:y val="-2.1876696735928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26-41B8-8505-53FD6B0E9E90}"/>
                </c:ext>
              </c:extLst>
            </c:dLbl>
            <c:spPr>
              <a:noFill/>
              <a:ln>
                <a:noFill/>
              </a:ln>
              <a:effectLst/>
            </c:spPr>
            <c:txPr>
              <a:bodyPr/>
              <a:lstStyle/>
              <a:p>
                <a:pPr>
                  <a:defRPr sz="1050">
                    <a:latin typeface="Segoe UI" pitchFamily="34" charset="0"/>
                    <a:ea typeface="Segoe UI" pitchFamily="34" charset="0"/>
                    <a:cs typeface="Segoe UI"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Tabelle1!$B$14:$J$14</c:f>
              <c:numCache>
                <c:formatCode>###0.0%</c:formatCode>
                <c:ptCount val="9"/>
                <c:pt idx="0">
                  <c:v>0.11998195760035998</c:v>
                </c:pt>
                <c:pt idx="1">
                  <c:v>0.12719891745602174</c:v>
                </c:pt>
                <c:pt idx="2">
                  <c:v>0.34190347316193082</c:v>
                </c:pt>
                <c:pt idx="3">
                  <c:v>0.25800631483987835</c:v>
                </c:pt>
                <c:pt idx="4">
                  <c:v>0.54758682904825418</c:v>
                </c:pt>
                <c:pt idx="5">
                  <c:v>0.41046459179071465</c:v>
                </c:pt>
                <c:pt idx="6">
                  <c:v>0.32295895354082743</c:v>
                </c:pt>
                <c:pt idx="7">
                  <c:v>0.17907081641858175</c:v>
                </c:pt>
                <c:pt idx="8">
                  <c:v>0.29093369418132609</c:v>
                </c:pt>
              </c:numCache>
            </c:numRef>
          </c:val>
          <c:extLst>
            <c:ext xmlns:c16="http://schemas.microsoft.com/office/drawing/2014/chart" uri="{C3380CC4-5D6E-409C-BE32-E72D297353CC}">
              <c16:uniqueId val="{00000007-8B26-41B8-8505-53FD6B0E9E90}"/>
            </c:ext>
          </c:extLst>
        </c:ser>
        <c:ser>
          <c:idx val="0"/>
          <c:order val="2"/>
          <c:tx>
            <c:v>engere Familie</c:v>
          </c:tx>
          <c:spPr>
            <a:solidFill>
              <a:schemeClr val="accent1">
                <a:lumMod val="40000"/>
                <a:lumOff val="60000"/>
              </a:schemeClr>
            </a:solidFill>
          </c:spPr>
          <c:invertIfNegative val="0"/>
          <c:dLbls>
            <c:dLbl>
              <c:idx val="4"/>
              <c:layout>
                <c:manualLayout>
                  <c:x val="4.1666666666666683E-3"/>
                  <c:y val="-2.1876696735928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26-41B8-8505-53FD6B0E9E90}"/>
                </c:ext>
              </c:extLst>
            </c:dLbl>
            <c:spPr>
              <a:noFill/>
              <a:ln>
                <a:noFill/>
              </a:ln>
              <a:effectLst/>
            </c:spPr>
            <c:txPr>
              <a:bodyPr/>
              <a:lstStyle/>
              <a:p>
                <a:pPr>
                  <a:defRPr sz="1050">
                    <a:latin typeface="Segoe UI" pitchFamily="34" charset="0"/>
                    <a:ea typeface="Segoe UI" pitchFamily="34" charset="0"/>
                    <a:cs typeface="Segoe UI"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Tabelle1!$B$2:$J$2</c:f>
              <c:strCache>
                <c:ptCount val="9"/>
                <c:pt idx="0">
                  <c:v>Mir wurden Sachen weggenommen oder zerstört</c:v>
                </c:pt>
                <c:pt idx="1">
                  <c:v>Mir wurde Gewalt angedroht</c:v>
                </c:pt>
                <c:pt idx="2">
                  <c:v>Ich wurde ausgegrenzt oder ausgeschlossen</c:v>
                </c:pt>
                <c:pt idx="3">
                  <c:v>Ich wurde gegen meinen Willen geoutet</c:v>
                </c:pt>
                <c:pt idx="4">
                  <c:v>Ich wurde beschimpft, beleidigt oder lächerlich gemacht</c:v>
                </c:pt>
                <c:pt idx="5">
                  <c:v>Meine geschl. Ident. / sex. Orient. wurde zu stark betont</c:v>
                </c:pt>
                <c:pt idx="6">
                  <c:v>Meine geschl. Ident. / sex. Orient. wurde nicht mitgedacht</c:v>
                </c:pt>
                <c:pt idx="7">
                  <c:v>Meine geschl. Ident. / sex. Orient. wurde absichtlich ignoriert</c:v>
                </c:pt>
                <c:pt idx="8">
                  <c:v>Meine geschl. Ident. / sex. Orient. wurde nicht ernst genommen</c:v>
                </c:pt>
              </c:strCache>
            </c:strRef>
          </c:cat>
          <c:val>
            <c:numRef>
              <c:f>Tabelle1!$B$4:$J$4</c:f>
              <c:numCache>
                <c:formatCode>###0.0%</c:formatCode>
                <c:ptCount val="9"/>
                <c:pt idx="0">
                  <c:v>3.7719298245614256E-2</c:v>
                </c:pt>
                <c:pt idx="1">
                  <c:v>4.1228070175438586E-2</c:v>
                </c:pt>
                <c:pt idx="2">
                  <c:v>0.11359649122807022</c:v>
                </c:pt>
                <c:pt idx="3">
                  <c:v>0.15219298245614327</c:v>
                </c:pt>
                <c:pt idx="4">
                  <c:v>0.16578947368421051</c:v>
                </c:pt>
                <c:pt idx="5">
                  <c:v>0.1662280701754405</c:v>
                </c:pt>
                <c:pt idx="6">
                  <c:v>0.37763157894736848</c:v>
                </c:pt>
                <c:pt idx="7">
                  <c:v>0.471052631578951</c:v>
                </c:pt>
                <c:pt idx="8">
                  <c:v>0.63464912280702579</c:v>
                </c:pt>
              </c:numCache>
            </c:numRef>
          </c:val>
          <c:extLst>
            <c:ext xmlns:c16="http://schemas.microsoft.com/office/drawing/2014/chart" uri="{C3380CC4-5D6E-409C-BE32-E72D297353CC}">
              <c16:uniqueId val="{00000009-8B26-41B8-8505-53FD6B0E9E90}"/>
            </c:ext>
          </c:extLst>
        </c:ser>
        <c:dLbls>
          <c:showLegendKey val="0"/>
          <c:showVal val="0"/>
          <c:showCatName val="0"/>
          <c:showSerName val="0"/>
          <c:showPercent val="0"/>
          <c:showBubbleSize val="0"/>
        </c:dLbls>
        <c:gapWidth val="138"/>
        <c:overlap val="-12"/>
        <c:axId val="51568000"/>
        <c:axId val="51827840"/>
      </c:barChart>
      <c:catAx>
        <c:axId val="51568000"/>
        <c:scaling>
          <c:orientation val="minMax"/>
        </c:scaling>
        <c:delete val="0"/>
        <c:axPos val="l"/>
        <c:majorTickMark val="out"/>
        <c:minorTickMark val="none"/>
        <c:tickLblPos val="nextTo"/>
        <c:txPr>
          <a:bodyPr/>
          <a:lstStyle/>
          <a:p>
            <a:pPr>
              <a:defRPr sz="1200">
                <a:latin typeface="Segoe UI" pitchFamily="34" charset="0"/>
                <a:ea typeface="Segoe UI" pitchFamily="34" charset="0"/>
                <a:cs typeface="Segoe UI" pitchFamily="34" charset="0"/>
              </a:defRPr>
            </a:pPr>
            <a:endParaRPr lang="de-DE"/>
          </a:p>
        </c:txPr>
        <c:crossAx val="51827840"/>
        <c:crosses val="autoZero"/>
        <c:auto val="1"/>
        <c:lblAlgn val="ctr"/>
        <c:lblOffset val="100"/>
        <c:noMultiLvlLbl val="0"/>
      </c:catAx>
      <c:valAx>
        <c:axId val="51827840"/>
        <c:scaling>
          <c:orientation val="minMax"/>
        </c:scaling>
        <c:delete val="0"/>
        <c:axPos val="b"/>
        <c:numFmt formatCode="0%" sourceLinked="0"/>
        <c:majorTickMark val="out"/>
        <c:minorTickMark val="none"/>
        <c:tickLblPos val="nextTo"/>
        <c:crossAx val="51568000"/>
        <c:crosses val="autoZero"/>
        <c:crossBetween val="between"/>
      </c:valAx>
    </c:plotArea>
    <c:legend>
      <c:legendPos val="b"/>
      <c:layout>
        <c:manualLayout>
          <c:xMode val="edge"/>
          <c:yMode val="edge"/>
          <c:x val="0.17796052055993244"/>
          <c:y val="0.95250293526702656"/>
          <c:w val="0.63852329396325469"/>
          <c:h val="4.7497064732974013E-2"/>
        </c:manualLayout>
      </c:layout>
      <c:overlay val="0"/>
      <c:txPr>
        <a:bodyPr/>
        <a:lstStyle/>
        <a:p>
          <a:pPr>
            <a:defRPr sz="1200">
              <a:latin typeface="Segoe UI" pitchFamily="34" charset="0"/>
              <a:ea typeface="Segoe UI" pitchFamily="34" charset="0"/>
              <a:cs typeface="Segoe UI" pitchFamily="34" charset="0"/>
            </a:defRPr>
          </a:pPr>
          <a:endParaRPr lang="de-DE"/>
        </a:p>
      </c:txPr>
    </c:legend>
    <c:plotVisOnly val="1"/>
    <c:dispBlanksAs val="gap"/>
    <c:showDLblsOverMax val="0"/>
  </c:chart>
  <c:txPr>
    <a:bodyPr/>
    <a:lstStyle/>
    <a:p>
      <a:pPr>
        <a:defRPr sz="1300"/>
      </a:pPr>
      <a:endParaRPr lang="de-D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0.01219</cdr:x>
      <cdr:y>0.90199</cdr:y>
    </cdr:from>
    <cdr:to>
      <cdr:x>0.69814</cdr:x>
      <cdr:y>0.99023</cdr:y>
    </cdr:to>
    <cdr:sp macro="" textlink="">
      <cdr:nvSpPr>
        <cdr:cNvPr id="2" name="Textfeld 1"/>
        <cdr:cNvSpPr txBox="1"/>
      </cdr:nvSpPr>
      <cdr:spPr>
        <a:xfrm xmlns:a="http://schemas.openxmlformats.org/drawingml/2006/main">
          <a:off x="106208" y="2208308"/>
          <a:ext cx="5976660" cy="216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de-DE" sz="1400" dirty="0">
              <a:solidFill>
                <a:schemeClr val="accent3">
                  <a:lumMod val="75000"/>
                </a:schemeClr>
              </a:solidFill>
              <a:latin typeface="Segoe UI" pitchFamily="34" charset="0"/>
              <a:ea typeface="Segoe UI" pitchFamily="34" charset="0"/>
              <a:cs typeface="Segoe UI" pitchFamily="34" charset="0"/>
            </a:rPr>
            <a:t>Trans* und gender*diverse Jugendliche</a:t>
          </a:r>
          <a:r>
            <a:rPr kumimoji="0" lang="de-DE" sz="1400" b="0" dirty="0">
              <a:solidFill>
                <a:schemeClr val="accent3">
                  <a:lumMod val="75000"/>
                </a:schemeClr>
              </a:solidFill>
              <a:latin typeface="Segoe UI" pitchFamily="34" charset="0"/>
              <a:ea typeface="Segoe UI" pitchFamily="34" charset="0"/>
              <a:cs typeface="Segoe UI" pitchFamily="34" charset="0"/>
            </a:rPr>
            <a:t>; N=290</a:t>
          </a:r>
          <a:endParaRPr lang="de-DE" sz="1400" dirty="0">
            <a:solidFill>
              <a:schemeClr val="accent3">
                <a:lumMod val="75000"/>
              </a:schemeClr>
            </a:solidFill>
            <a:latin typeface="Segoe UI" pitchFamily="34" charset="0"/>
            <a:ea typeface="Segoe UI" pitchFamily="34" charset="0"/>
            <a:cs typeface="Segoe U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0.00826</cdr:x>
      <cdr:y>0.88234</cdr:y>
    </cdr:from>
    <cdr:to>
      <cdr:x>0.86776</cdr:x>
      <cdr:y>1</cdr:y>
    </cdr:to>
    <cdr:sp macro="" textlink="">
      <cdr:nvSpPr>
        <cdr:cNvPr id="2" name="Textfeld 1"/>
        <cdr:cNvSpPr txBox="1"/>
      </cdr:nvSpPr>
      <cdr:spPr>
        <a:xfrm xmlns:a="http://schemas.openxmlformats.org/drawingml/2006/main">
          <a:off x="72008" y="2160240"/>
          <a:ext cx="74887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kumimoji="0" lang="de-DE" sz="1400" b="0" dirty="0">
              <a:solidFill>
                <a:srgbClr val="FF0000"/>
              </a:solidFill>
              <a:latin typeface="Segoe UI" pitchFamily="34" charset="0"/>
              <a:ea typeface="Segoe UI" pitchFamily="34" charset="0"/>
              <a:cs typeface="Segoe UI" pitchFamily="34" charset="0"/>
            </a:rPr>
            <a:t>Lesbische, schwule, bisexuelle und </a:t>
          </a:r>
          <a:r>
            <a:rPr kumimoji="0" lang="de-DE" sz="1400" b="0" dirty="0" err="1">
              <a:solidFill>
                <a:srgbClr val="FF0000"/>
              </a:solidFill>
              <a:latin typeface="Segoe UI" pitchFamily="34" charset="0"/>
              <a:ea typeface="Segoe UI" pitchFamily="34" charset="0"/>
              <a:cs typeface="Segoe UI" pitchFamily="34" charset="0"/>
            </a:rPr>
            <a:t>orientierungs</a:t>
          </a:r>
          <a:r>
            <a:rPr kumimoji="0" lang="de-DE" sz="1400" b="0" dirty="0">
              <a:solidFill>
                <a:srgbClr val="FF0000"/>
              </a:solidFill>
              <a:latin typeface="Segoe UI" pitchFamily="34" charset="0"/>
              <a:ea typeface="Segoe UI" pitchFamily="34" charset="0"/>
              <a:cs typeface="Segoe UI" pitchFamily="34" charset="0"/>
            </a:rPr>
            <a:t>*diverse Jugendliche; </a:t>
          </a:r>
          <a:r>
            <a:rPr kumimoji="0" lang="de-DE" sz="1400" b="0" dirty="0">
              <a:solidFill>
                <a:schemeClr val="accent2"/>
              </a:solidFill>
              <a:latin typeface="Segoe UI" pitchFamily="34" charset="0"/>
              <a:ea typeface="Segoe UI" pitchFamily="34" charset="0"/>
              <a:cs typeface="Segoe UI" pitchFamily="34" charset="0"/>
            </a:rPr>
            <a:t>N=4443</a:t>
          </a:r>
          <a:endParaRPr lang="de-DE" sz="1400"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0.00826</cdr:x>
      <cdr:y>0.88234</cdr:y>
    </cdr:from>
    <cdr:to>
      <cdr:x>0.86776</cdr:x>
      <cdr:y>1</cdr:y>
    </cdr:to>
    <cdr:sp macro="" textlink="">
      <cdr:nvSpPr>
        <cdr:cNvPr id="3" name="Textfeld 1"/>
        <cdr:cNvSpPr txBox="1"/>
      </cdr:nvSpPr>
      <cdr:spPr>
        <a:xfrm xmlns:a="http://schemas.openxmlformats.org/drawingml/2006/main">
          <a:off x="72008" y="2160240"/>
          <a:ext cx="74887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kumimoji="0" lang="de-DE" sz="1400" b="0" dirty="0">
              <a:solidFill>
                <a:srgbClr val="FF0000"/>
              </a:solidFill>
              <a:latin typeface="Segoe UI" pitchFamily="34" charset="0"/>
              <a:ea typeface="Segoe UI" pitchFamily="34" charset="0"/>
              <a:cs typeface="Segoe UI" pitchFamily="34" charset="0"/>
            </a:rPr>
            <a:t>Lesbische, schwule, bisexuelle und </a:t>
          </a:r>
          <a:r>
            <a:rPr kumimoji="0" lang="de-DE" sz="1400" b="0" dirty="0" err="1">
              <a:solidFill>
                <a:srgbClr val="FF0000"/>
              </a:solidFill>
              <a:latin typeface="Segoe UI" pitchFamily="34" charset="0"/>
              <a:ea typeface="Segoe UI" pitchFamily="34" charset="0"/>
              <a:cs typeface="Segoe UI" pitchFamily="34" charset="0"/>
            </a:rPr>
            <a:t>orientierungs</a:t>
          </a:r>
          <a:r>
            <a:rPr kumimoji="0" lang="de-DE" sz="1400" b="0" dirty="0">
              <a:solidFill>
                <a:srgbClr val="FF0000"/>
              </a:solidFill>
              <a:latin typeface="Segoe UI" pitchFamily="34" charset="0"/>
              <a:ea typeface="Segoe UI" pitchFamily="34" charset="0"/>
              <a:cs typeface="Segoe UI" pitchFamily="34" charset="0"/>
            </a:rPr>
            <a:t>*diverse</a:t>
          </a:r>
          <a:endParaRPr lang="de-DE" sz="1400" dirty="0">
            <a:latin typeface="Segoe UI" pitchFamily="34" charset="0"/>
            <a:ea typeface="Segoe UI" pitchFamily="34" charset="0"/>
            <a:cs typeface="Segoe U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3508"/>
          </a:xfrm>
          <a:prstGeom prst="rect">
            <a:avLst/>
          </a:prstGeom>
        </p:spPr>
        <p:txBody>
          <a:bodyPr vert="horz" lIns="94759" tIns="47380" rIns="94759" bIns="47380" rtlCol="0"/>
          <a:lstStyle>
            <a:lvl1pPr algn="l">
              <a:defRPr sz="1200"/>
            </a:lvl1pPr>
          </a:lstStyle>
          <a:p>
            <a:endParaRPr lang="de-DE"/>
          </a:p>
        </p:txBody>
      </p:sp>
      <p:sp>
        <p:nvSpPr>
          <p:cNvPr id="3" name="Datumsplatzhalter 2"/>
          <p:cNvSpPr>
            <a:spLocks noGrp="1"/>
          </p:cNvSpPr>
          <p:nvPr>
            <p:ph type="dt" sz="quarter" idx="1"/>
          </p:nvPr>
        </p:nvSpPr>
        <p:spPr>
          <a:xfrm>
            <a:off x="4021295" y="1"/>
            <a:ext cx="3076363" cy="513508"/>
          </a:xfrm>
          <a:prstGeom prst="rect">
            <a:avLst/>
          </a:prstGeom>
        </p:spPr>
        <p:txBody>
          <a:bodyPr vert="horz" lIns="94759" tIns="47380" rIns="94759" bIns="47380" rtlCol="0"/>
          <a:lstStyle>
            <a:lvl1pPr algn="r">
              <a:defRPr sz="1200"/>
            </a:lvl1pPr>
          </a:lstStyle>
          <a:p>
            <a:fld id="{871D7C35-D54B-4438-AC4E-81F62D0E190D}" type="datetimeFigureOut">
              <a:rPr lang="de-DE" smtClean="0"/>
              <a:pPr/>
              <a:t>12.05.2023</a:t>
            </a:fld>
            <a:endParaRPr lang="de-DE"/>
          </a:p>
        </p:txBody>
      </p:sp>
      <p:sp>
        <p:nvSpPr>
          <p:cNvPr id="4" name="Fußzeilenplatzhalter 3"/>
          <p:cNvSpPr>
            <a:spLocks noGrp="1"/>
          </p:cNvSpPr>
          <p:nvPr>
            <p:ph type="ftr" sz="quarter" idx="2"/>
          </p:nvPr>
        </p:nvSpPr>
        <p:spPr>
          <a:xfrm>
            <a:off x="1" y="9721107"/>
            <a:ext cx="3076363" cy="513507"/>
          </a:xfrm>
          <a:prstGeom prst="rect">
            <a:avLst/>
          </a:prstGeom>
        </p:spPr>
        <p:txBody>
          <a:bodyPr vert="horz" lIns="94759" tIns="47380" rIns="94759" bIns="47380" rtlCol="0" anchor="b"/>
          <a:lstStyle>
            <a:lvl1pPr algn="l">
              <a:defRPr sz="1200"/>
            </a:lvl1pPr>
          </a:lstStyle>
          <a:p>
            <a:endParaRPr lang="de-DE"/>
          </a:p>
        </p:txBody>
      </p:sp>
      <p:sp>
        <p:nvSpPr>
          <p:cNvPr id="5" name="Foliennummernplatzhalter 4"/>
          <p:cNvSpPr>
            <a:spLocks noGrp="1"/>
          </p:cNvSpPr>
          <p:nvPr>
            <p:ph type="sldNum" sz="quarter" idx="3"/>
          </p:nvPr>
        </p:nvSpPr>
        <p:spPr>
          <a:xfrm>
            <a:off x="4021295" y="9721107"/>
            <a:ext cx="3076363" cy="513507"/>
          </a:xfrm>
          <a:prstGeom prst="rect">
            <a:avLst/>
          </a:prstGeom>
        </p:spPr>
        <p:txBody>
          <a:bodyPr vert="horz" lIns="94759" tIns="47380" rIns="94759" bIns="47380" rtlCol="0" anchor="b"/>
          <a:lstStyle>
            <a:lvl1pPr algn="r">
              <a:defRPr sz="1200"/>
            </a:lvl1pPr>
          </a:lstStyle>
          <a:p>
            <a:fld id="{20CBCB02-093A-4260-819A-33A35F89CCAD}" type="slidenum">
              <a:rPr lang="de-DE" smtClean="0"/>
              <a:pPr/>
              <a:t>‹Nr.›</a:t>
            </a:fld>
            <a:endParaRPr lang="de-DE"/>
          </a:p>
        </p:txBody>
      </p:sp>
    </p:spTree>
    <p:extLst>
      <p:ext uri="{BB962C8B-B14F-4D97-AF65-F5344CB8AC3E}">
        <p14:creationId xmlns:p14="http://schemas.microsoft.com/office/powerpoint/2010/main" val="298266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3508"/>
          </a:xfrm>
          <a:prstGeom prst="rect">
            <a:avLst/>
          </a:prstGeom>
        </p:spPr>
        <p:txBody>
          <a:bodyPr vert="horz" lIns="94759" tIns="47380" rIns="94759" bIns="47380" rtlCol="0"/>
          <a:lstStyle>
            <a:lvl1pPr algn="l">
              <a:defRPr sz="1200"/>
            </a:lvl1pPr>
          </a:lstStyle>
          <a:p>
            <a:endParaRPr lang="de-DE"/>
          </a:p>
        </p:txBody>
      </p:sp>
      <p:sp>
        <p:nvSpPr>
          <p:cNvPr id="3" name="Datumsplatzhalter 2"/>
          <p:cNvSpPr>
            <a:spLocks noGrp="1"/>
          </p:cNvSpPr>
          <p:nvPr>
            <p:ph type="dt" idx="1"/>
          </p:nvPr>
        </p:nvSpPr>
        <p:spPr>
          <a:xfrm>
            <a:off x="4021295" y="1"/>
            <a:ext cx="3076363" cy="513508"/>
          </a:xfrm>
          <a:prstGeom prst="rect">
            <a:avLst/>
          </a:prstGeom>
        </p:spPr>
        <p:txBody>
          <a:bodyPr vert="horz" lIns="94759" tIns="47380" rIns="94759" bIns="47380" rtlCol="0"/>
          <a:lstStyle>
            <a:lvl1pPr algn="r">
              <a:defRPr sz="1200"/>
            </a:lvl1pPr>
          </a:lstStyle>
          <a:p>
            <a:fld id="{3F1E14A9-EEEA-4368-A0E3-FFDBC6598807}" type="datetimeFigureOut">
              <a:rPr lang="de-DE" smtClean="0"/>
              <a:pPr/>
              <a:t>12.05.2023</a:t>
            </a:fld>
            <a:endParaRPr lang="de-DE"/>
          </a:p>
        </p:txBody>
      </p:sp>
      <p:sp>
        <p:nvSpPr>
          <p:cNvPr id="4" name="Folienbildplatzhalt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endParaRPr lang="de-DE"/>
          </a:p>
        </p:txBody>
      </p:sp>
      <p:sp>
        <p:nvSpPr>
          <p:cNvPr id="5" name="Notizenplatzhalter 4"/>
          <p:cNvSpPr>
            <a:spLocks noGrp="1"/>
          </p:cNvSpPr>
          <p:nvPr>
            <p:ph type="body" sz="quarter" idx="3"/>
          </p:nvPr>
        </p:nvSpPr>
        <p:spPr>
          <a:xfrm>
            <a:off x="709930" y="4925408"/>
            <a:ext cx="5679440" cy="4029879"/>
          </a:xfrm>
          <a:prstGeom prst="rect">
            <a:avLst/>
          </a:prstGeom>
        </p:spPr>
        <p:txBody>
          <a:bodyPr vert="horz" lIns="94759" tIns="47380" rIns="94759" bIns="4738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7"/>
            <a:ext cx="3076363" cy="513507"/>
          </a:xfrm>
          <a:prstGeom prst="rect">
            <a:avLst/>
          </a:prstGeom>
        </p:spPr>
        <p:txBody>
          <a:bodyPr vert="horz" lIns="94759" tIns="47380" rIns="94759" bIns="47380"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7"/>
            <a:ext cx="3076363" cy="513507"/>
          </a:xfrm>
          <a:prstGeom prst="rect">
            <a:avLst/>
          </a:prstGeom>
        </p:spPr>
        <p:txBody>
          <a:bodyPr vert="horz" lIns="94759" tIns="47380" rIns="94759" bIns="47380" rtlCol="0" anchor="b"/>
          <a:lstStyle>
            <a:lvl1pPr algn="r">
              <a:defRPr sz="1200"/>
            </a:lvl1pPr>
          </a:lstStyle>
          <a:p>
            <a:fld id="{A6D5EE96-4358-4A31-8E44-AFA5CA372ABD}" type="slidenum">
              <a:rPr lang="de-DE" smtClean="0"/>
              <a:pPr/>
              <a:t>‹Nr.›</a:t>
            </a:fld>
            <a:endParaRPr lang="de-DE"/>
          </a:p>
        </p:txBody>
      </p:sp>
    </p:spTree>
    <p:extLst>
      <p:ext uri="{BB962C8B-B14F-4D97-AF65-F5344CB8AC3E}">
        <p14:creationId xmlns:p14="http://schemas.microsoft.com/office/powerpoint/2010/main" val="41004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6D5EE96-4358-4A31-8E44-AFA5CA372ABD}" type="slidenum">
              <a:rPr lang="de-DE" smtClean="0"/>
              <a:pPr/>
              <a:t>1</a:t>
            </a:fld>
            <a:endParaRPr lang="de-DE"/>
          </a:p>
        </p:txBody>
      </p:sp>
    </p:spTree>
    <p:extLst>
      <p:ext uri="{BB962C8B-B14F-4D97-AF65-F5344CB8AC3E}">
        <p14:creationId xmlns:p14="http://schemas.microsoft.com/office/powerpoint/2010/main" val="351332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6D5EE96-4358-4A31-8E44-AFA5CA372ABD}" type="slidenum">
              <a:rPr lang="de-DE" smtClean="0"/>
              <a:pPr/>
              <a:t>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e-DE"/>
              <a:t>Titelmasterformat durch Klicken bearbeiten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lvl1pPr algn="l">
              <a:defRPr/>
            </a:lvl1pPr>
          </a:lstStyle>
          <a:p>
            <a:fld id="{785A55CB-5E1D-4D26-8C4B-075715884518}" type="datetime1">
              <a:rPr lang="en-US" smtClean="0"/>
              <a:pPr/>
              <a:t>5/12/2023</a:t>
            </a:fld>
            <a:endParaRPr lang="en-US" dirty="0"/>
          </a:p>
        </p:txBody>
      </p:sp>
      <p:sp>
        <p:nvSpPr>
          <p:cNvPr id="5" name="Footer Placeholder 4"/>
          <p:cNvSpPr>
            <a:spLocks noGrp="1"/>
          </p:cNvSpPr>
          <p:nvPr>
            <p:ph type="ftr" sz="quarter" idx="11"/>
          </p:nvPr>
        </p:nvSpPr>
        <p:spPr/>
        <p:txBody>
          <a:bodyPr/>
          <a:lstStyle/>
          <a:p>
            <a:r>
              <a:rPr lang="de-DE" dirty="0"/>
              <a:t>Brodersen: schule Lehrt/Lernt Vielfalt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60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4895AA6-DF2F-420F-A56F-FF1F61C40C65}" type="datetime1">
              <a:rPr lang="en-US" smtClean="0"/>
              <a:pPr/>
              <a:t>5/12/2023</a:t>
            </a:fld>
            <a:endParaRPr lang="en-US" dirty="0"/>
          </a:p>
        </p:txBody>
      </p:sp>
      <p:sp>
        <p:nvSpPr>
          <p:cNvPr id="5" name="Footer Placeholder 4"/>
          <p:cNvSpPr>
            <a:spLocks noGrp="1"/>
          </p:cNvSpPr>
          <p:nvPr>
            <p:ph type="ftr" sz="quarter" idx="11"/>
          </p:nvPr>
        </p:nvSpPr>
        <p:spPr/>
        <p:txBody>
          <a:bodyPr/>
          <a:lstStyle/>
          <a:p>
            <a:r>
              <a:rPr lang="de-DE"/>
              <a:t>Spies &amp; Tuider: Othering in Corona Zeiten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26788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C145958-A01B-4682-8E04-C49AAB1CDF46}" type="datetime1">
              <a:rPr lang="en-US" smtClean="0"/>
              <a:pPr/>
              <a:t>5/12/2023</a:t>
            </a:fld>
            <a:endParaRPr lang="en-US" dirty="0"/>
          </a:p>
        </p:txBody>
      </p:sp>
      <p:sp>
        <p:nvSpPr>
          <p:cNvPr id="5" name="Footer Placeholder 4"/>
          <p:cNvSpPr>
            <a:spLocks noGrp="1"/>
          </p:cNvSpPr>
          <p:nvPr>
            <p:ph type="ftr" sz="quarter" idx="11"/>
          </p:nvPr>
        </p:nvSpPr>
        <p:spPr/>
        <p:txBody>
          <a:bodyPr/>
          <a:lstStyle/>
          <a:p>
            <a:r>
              <a:rPr lang="de-DE"/>
              <a:t>Spies &amp; Tuider: Othering in Corona Zeiten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07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89E249-EFA8-4508-999A-30D28F08A509}" type="datetime1">
              <a:rPr lang="en-US" smtClean="0"/>
              <a:pPr/>
              <a:t>5/12/2023</a:t>
            </a:fld>
            <a:endParaRPr lang="en-US" dirty="0"/>
          </a:p>
        </p:txBody>
      </p:sp>
      <p:sp>
        <p:nvSpPr>
          <p:cNvPr id="5" name="Footer Placeholder 4"/>
          <p:cNvSpPr>
            <a:spLocks noGrp="1"/>
          </p:cNvSpPr>
          <p:nvPr>
            <p:ph type="ftr" sz="quarter" idx="11"/>
          </p:nvPr>
        </p:nvSpPr>
        <p:spPr/>
        <p:txBody>
          <a:bodyPr/>
          <a:lstStyle/>
          <a:p>
            <a:r>
              <a:rPr lang="de-DE" dirty="0"/>
              <a:t>Brodersen: Schule Lehr/Lernt Vielfalt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28374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e-DE"/>
              <a:t>Titelmasterformat durch Klicken bearbeiten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DDD6EC29-B7E4-4231-8047-19B84AC59314}" type="datetime1">
              <a:rPr lang="en-US" smtClean="0"/>
              <a:pPr/>
              <a:t>5/12/2023</a:t>
            </a:fld>
            <a:endParaRPr lang="en-US" dirty="0"/>
          </a:p>
        </p:txBody>
      </p:sp>
      <p:sp>
        <p:nvSpPr>
          <p:cNvPr id="5" name="Footer Placeholder 4"/>
          <p:cNvSpPr>
            <a:spLocks noGrp="1"/>
          </p:cNvSpPr>
          <p:nvPr>
            <p:ph type="ftr" sz="quarter" idx="11"/>
          </p:nvPr>
        </p:nvSpPr>
        <p:spPr/>
        <p:txBody>
          <a:bodyPr/>
          <a:lstStyle/>
          <a:p>
            <a:r>
              <a:rPr lang="de-DE" dirty="0"/>
              <a:t>Brodersen: Jugendhilfe für alle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2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9490A3C-D658-4D66-9561-93A33E99FFA2}" type="datetime1">
              <a:rPr lang="en-US" smtClean="0"/>
              <a:pPr/>
              <a:t>5/12/2023</a:t>
            </a:fld>
            <a:endParaRPr lang="en-US" dirty="0"/>
          </a:p>
        </p:txBody>
      </p:sp>
      <p:sp>
        <p:nvSpPr>
          <p:cNvPr id="6" name="Footer Placeholder 5"/>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76543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a:t>Formatvorlagen des Textmasters bearbeiten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02A744F-8803-41F7-BC3B-3AE55959C4B4}" type="datetime1">
              <a:rPr lang="en-US" smtClean="0"/>
              <a:pPr/>
              <a:t>5/12/2023</a:t>
            </a:fld>
            <a:endParaRPr lang="en-US" dirty="0"/>
          </a:p>
        </p:txBody>
      </p:sp>
      <p:sp>
        <p:nvSpPr>
          <p:cNvPr id="8" name="Footer Placeholder 7"/>
          <p:cNvSpPr>
            <a:spLocks noGrp="1"/>
          </p:cNvSpPr>
          <p:nvPr>
            <p:ph type="ftr" sz="quarter" idx="11"/>
          </p:nvPr>
        </p:nvSpPr>
        <p:spPr/>
        <p:txBody>
          <a:bodyPr/>
          <a:lstStyle/>
          <a:p>
            <a:r>
              <a:rPr lang="de-DE"/>
              <a:t>Spies &amp; Tuider: Othering in Corona Zeiten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2612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55E185FD-E6AC-4701-8EFD-175BE7BA75A6}" type="datetime1">
              <a:rPr lang="en-US" smtClean="0"/>
              <a:pPr/>
              <a:t>5/12/2023</a:t>
            </a:fld>
            <a:endParaRPr lang="en-US" dirty="0"/>
          </a:p>
        </p:txBody>
      </p:sp>
      <p:sp>
        <p:nvSpPr>
          <p:cNvPr id="4" name="Footer Placeholder 3"/>
          <p:cNvSpPr>
            <a:spLocks noGrp="1"/>
          </p:cNvSpPr>
          <p:nvPr>
            <p:ph type="ftr" sz="quarter" idx="11"/>
          </p:nvPr>
        </p:nvSpPr>
        <p:spPr/>
        <p:txBody>
          <a:bodyPr/>
          <a:lstStyle/>
          <a:p>
            <a:r>
              <a:rPr lang="de-DE"/>
              <a:t>Spies &amp; Tuider: Othering in Corona Zeiten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48738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27420-747F-4770-9FAC-E826710372A4}" type="datetime1">
              <a:rPr lang="en-US" smtClean="0"/>
              <a:pPr/>
              <a:t>5/12/2023</a:t>
            </a:fld>
            <a:endParaRPr lang="en-US" dirty="0"/>
          </a:p>
        </p:txBody>
      </p:sp>
      <p:sp>
        <p:nvSpPr>
          <p:cNvPr id="3" name="Footer Placeholder 2"/>
          <p:cNvSpPr>
            <a:spLocks noGrp="1"/>
          </p:cNvSpPr>
          <p:nvPr>
            <p:ph type="ftr" sz="quarter" idx="11"/>
          </p:nvPr>
        </p:nvSpPr>
        <p:spPr/>
        <p:txBody>
          <a:bodyPr/>
          <a:lstStyle/>
          <a:p>
            <a:r>
              <a:rPr lang="de-DE"/>
              <a:t>Spies &amp; Tuider: Othering in Corona Zeiten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1152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e-DE"/>
              <a:t>Titelmasterformat durch Klicken bearbeiten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A82BC002-D12E-47AA-BF55-6991B3B34C50}" type="datetime1">
              <a:rPr lang="en-US" smtClean="0"/>
              <a:pPr/>
              <a:t>5/12/2023</a:t>
            </a:fld>
            <a:endParaRPr lang="en-US" dirty="0"/>
          </a:p>
        </p:txBody>
      </p:sp>
      <p:sp>
        <p:nvSpPr>
          <p:cNvPr id="6" name="Footer Placeholder 5"/>
          <p:cNvSpPr>
            <a:spLocks noGrp="1"/>
          </p:cNvSpPr>
          <p:nvPr>
            <p:ph type="ftr" sz="quarter" idx="11"/>
          </p:nvPr>
        </p:nvSpPr>
        <p:spPr/>
        <p:txBody>
          <a:bodyPr/>
          <a:lstStyle/>
          <a:p>
            <a:r>
              <a:rPr lang="de-DE"/>
              <a:t>Spies &amp; Tuider: Othering in Corona Zeiten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00248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D352B180-68F2-4B46-9EA1-E5C72266272C}" type="datetime1">
              <a:rPr lang="en-US" smtClean="0"/>
              <a:pPr/>
              <a:t>5/12/2023</a:t>
            </a:fld>
            <a:endParaRPr lang="en-US" dirty="0"/>
          </a:p>
        </p:txBody>
      </p:sp>
      <p:sp>
        <p:nvSpPr>
          <p:cNvPr id="6" name="Footer Placeholder 5"/>
          <p:cNvSpPr>
            <a:spLocks noGrp="1"/>
          </p:cNvSpPr>
          <p:nvPr>
            <p:ph type="ftr" sz="quarter" idx="11"/>
          </p:nvPr>
        </p:nvSpPr>
        <p:spPr/>
        <p:txBody>
          <a:bodyPr/>
          <a:lstStyle/>
          <a:p>
            <a:r>
              <a:rPr lang="de-DE"/>
              <a:t>Spies &amp; Tuider: Othering in Corona Zeiten</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pPr/>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91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276D3B7-E014-4967-BB89-15AC45702E3D}" type="datetime1">
              <a:rPr lang="en-US" smtClean="0"/>
              <a:pPr/>
              <a:t>5/12/2023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de-DE" dirty="0"/>
              <a:t>Brodersen: Schule Lehrt/Lernt Vielfalt</a:t>
            </a:r>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166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odersen@gender.uni-kiel.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gorizi.de/" TargetMode="External"/><Relationship Id="rId7" Type="http://schemas.openxmlformats.org/officeDocument/2006/relationships/hyperlink" Target="https://www.regenbogenportal.de/" TargetMode="External"/><Relationship Id="rId2" Type="http://schemas.openxmlformats.org/officeDocument/2006/relationships/hyperlink" Target="https://www.dbna.de/" TargetMode="External"/><Relationship Id="rId1" Type="http://schemas.openxmlformats.org/officeDocument/2006/relationships/slideLayout" Target="../slideLayouts/slideLayout2.xml"/><Relationship Id="rId6" Type="http://schemas.openxmlformats.org/officeDocument/2006/relationships/hyperlink" Target="http://queerhistory.de/" TargetMode="External"/><Relationship Id="rId5" Type="http://schemas.openxmlformats.org/officeDocument/2006/relationships/hyperlink" Target="https://www.youtube.com/queerblick" TargetMode="External"/><Relationship Id="rId4" Type="http://schemas.openxmlformats.org/officeDocument/2006/relationships/hyperlink" Target="http://www.meingeschlecht.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esbenberatung-berlin.de/" TargetMode="External"/><Relationship Id="rId2" Type="http://schemas.openxmlformats.org/officeDocument/2006/relationships/hyperlink" Target="https://www.comingout.de/" TargetMode="External"/><Relationship Id="rId1" Type="http://schemas.openxmlformats.org/officeDocument/2006/relationships/slideLayout" Target="../slideLayouts/slideLayout2.xml"/><Relationship Id="rId5" Type="http://schemas.openxmlformats.org/officeDocument/2006/relationships/hyperlink" Target="http://www.transinterqueer.org/" TargetMode="External"/><Relationship Id="rId4" Type="http://schemas.openxmlformats.org/officeDocument/2006/relationships/hyperlink" Target="http://www.mann-o-meter.d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8" Type="http://schemas.openxmlformats.org/officeDocument/2006/relationships/hyperlink" Target="https://interventionen.dissens.de/materialien/handreichung" TargetMode="External"/><Relationship Id="rId3" Type="http://schemas.openxmlformats.org/officeDocument/2006/relationships/hyperlink" Target="https://www.lambda-bayern.de/fileadmin/Downloads/akzeptrans-broschuere-3.Auflage.pdf" TargetMode="External"/><Relationship Id="rId7" Type="http://schemas.openxmlformats.org/officeDocument/2006/relationships/hyperlink" Target="https://www.queerformat.de/wp-content/uploads/QF_Queer_Inklusiv_Praxishilfe_Druckfassung.pdf" TargetMode="External"/><Relationship Id="rId2" Type="http://schemas.openxmlformats.org/officeDocument/2006/relationships/hyperlink" Target="https://schlau-nds.de/2022/04/21/broschuere-geschlechtliche-vielfalt-im-klassenzimmer/" TargetMode="External"/><Relationship Id="rId1" Type="http://schemas.openxmlformats.org/officeDocument/2006/relationships/slideLayout" Target="../slideLayouts/slideLayout2.xml"/><Relationship Id="rId6" Type="http://schemas.openxmlformats.org/officeDocument/2006/relationships/hyperlink" Target="https://www.ljr.de/uploads/tx_ttproducts/datasheet/praxisbuch-Q_WEB.pdf" TargetMode="External"/><Relationship Id="rId5" Type="http://schemas.openxmlformats.org/officeDocument/2006/relationships/hyperlink" Target="https://www.waldschloesschen.org/de/publikationdetail-waldschloesschen-verlag/schule-lehrtlernt-vielfalt-band-2-materialien-und-unterrichtsbausteine-fuer-sexuelle-und-geschlechtliche-vielfalt-in-der-schule.html" TargetMode="External"/><Relationship Id="rId4" Type="http://schemas.openxmlformats.org/officeDocument/2006/relationships/hyperlink" Target="https://www.waldschloesschen.org/de/publikationdetail-waldschloesschen-verlag/schule-lehrtlernt-vielfalt-band-1-praxisorientiertes-basiswissen-und-tipps-fuer-homo-bi-trans-und-interfreundlichkeit-in-der-sch.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egenbogenportal.de/gloss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5118411"/>
            <a:ext cx="7804768" cy="1463040"/>
          </a:xfrm>
        </p:spPr>
        <p:txBody>
          <a:bodyPr>
            <a:normAutofit fontScale="90000"/>
          </a:bodyPr>
          <a:lstStyle/>
          <a:p>
            <a:pPr>
              <a:spcAft>
                <a:spcPts val="1200"/>
              </a:spcAft>
            </a:pPr>
            <a:r>
              <a:rPr lang="de-DE" dirty="0">
                <a:solidFill>
                  <a:srgbClr val="9CBEBD"/>
                </a:solidFill>
              </a:rPr>
              <a:t>Jugendarbeit </a:t>
            </a:r>
            <a:r>
              <a:rPr lang="de-DE" dirty="0" err="1">
                <a:solidFill>
                  <a:srgbClr val="9CBEBD"/>
                </a:solidFill>
              </a:rPr>
              <a:t>Verqueeren</a:t>
            </a:r>
            <a:r>
              <a:rPr lang="de-DE" dirty="0">
                <a:solidFill>
                  <a:srgbClr val="9CBEBD"/>
                </a:solidFill>
              </a:rPr>
              <a:t> </a:t>
            </a:r>
            <a:br>
              <a:rPr lang="de-DE" dirty="0">
                <a:solidFill>
                  <a:srgbClr val="9CBEBD"/>
                </a:solidFill>
              </a:rPr>
            </a:br>
            <a:br>
              <a:rPr lang="de-DE" sz="1600" dirty="0">
                <a:solidFill>
                  <a:srgbClr val="9CBEBD"/>
                </a:solidFill>
              </a:rPr>
            </a:br>
            <a:r>
              <a:rPr lang="de-DE" sz="4000" dirty="0">
                <a:solidFill>
                  <a:schemeClr val="tx1"/>
                </a:solidFill>
              </a:rPr>
              <a:t>Lebenswelten und Bedarfe </a:t>
            </a:r>
            <a:br>
              <a:rPr lang="de-DE" sz="4000" dirty="0">
                <a:solidFill>
                  <a:schemeClr val="tx1"/>
                </a:solidFill>
              </a:rPr>
            </a:br>
            <a:r>
              <a:rPr lang="de-DE" sz="3200" dirty="0">
                <a:solidFill>
                  <a:schemeClr val="tx1"/>
                </a:solidFill>
              </a:rPr>
              <a:t>schwuler, lesbischer und </a:t>
            </a:r>
            <a:r>
              <a:rPr lang="de-DE" sz="3200" dirty="0" err="1">
                <a:solidFill>
                  <a:schemeClr val="tx1"/>
                </a:solidFill>
              </a:rPr>
              <a:t>trans</a:t>
            </a:r>
            <a:r>
              <a:rPr lang="de-DE" sz="3200" dirty="0">
                <a:solidFill>
                  <a:schemeClr val="tx1"/>
                </a:solidFill>
              </a:rPr>
              <a:t>* Jugendlicher</a:t>
            </a:r>
            <a:endParaRPr lang="de-DE" dirty="0">
              <a:solidFill>
                <a:schemeClr val="tx1"/>
              </a:solidFill>
            </a:endParaRPr>
          </a:p>
        </p:txBody>
      </p:sp>
      <p:sp>
        <p:nvSpPr>
          <p:cNvPr id="3" name="Untertitel 2"/>
          <p:cNvSpPr>
            <a:spLocks noGrp="1"/>
          </p:cNvSpPr>
          <p:nvPr>
            <p:ph type="subTitle" idx="1"/>
          </p:nvPr>
        </p:nvSpPr>
        <p:spPr>
          <a:xfrm>
            <a:off x="8610600" y="4960137"/>
            <a:ext cx="3581400" cy="1664598"/>
          </a:xfrm>
        </p:spPr>
        <p:txBody>
          <a:bodyPr>
            <a:normAutofit/>
          </a:bodyPr>
          <a:lstStyle/>
          <a:p>
            <a:r>
              <a:rPr lang="de-DE" sz="2400" dirty="0"/>
              <a:t>Folke Brodersen, CAU Kiel</a:t>
            </a:r>
          </a:p>
          <a:p>
            <a:r>
              <a:rPr lang="de-DE" dirty="0"/>
              <a:t>Bildungsreferent, wiss. Mitarbeiter, Jugendarbeiter </a:t>
            </a:r>
          </a:p>
          <a:p>
            <a:r>
              <a:rPr lang="de-DE" dirty="0">
                <a:hlinkClick r:id="rId3"/>
              </a:rPr>
              <a:t>brodersen@gender.uni-kiel.de</a:t>
            </a:r>
            <a:r>
              <a:rPr lang="de-DE" dirty="0"/>
              <a:t> </a:t>
            </a:r>
          </a:p>
        </p:txBody>
      </p:sp>
      <p:pic>
        <p:nvPicPr>
          <p:cNvPr id="1027" name="Picture 3" descr="Z:\home\folke\Schreibtisch\Lehre\13_2021_Jugendarbeit verqueeren\Visualisierungen - Präsentation\251677890f3ce32f0f4a88d6df1655f1.jpg"/>
          <p:cNvPicPr>
            <a:picLocks noChangeAspect="1" noChangeArrowheads="1"/>
          </p:cNvPicPr>
          <p:nvPr/>
        </p:nvPicPr>
        <p:blipFill>
          <a:blip r:embed="rId4"/>
          <a:srcRect/>
          <a:stretch>
            <a:fillRect/>
          </a:stretch>
        </p:blipFill>
        <p:spPr bwMode="auto">
          <a:xfrm>
            <a:off x="503855" y="-9331"/>
            <a:ext cx="8332651" cy="4581331"/>
          </a:xfrm>
          <a:prstGeom prst="rect">
            <a:avLst/>
          </a:prstGeom>
          <a:noFill/>
        </p:spPr>
      </p:pic>
      <p:sp>
        <p:nvSpPr>
          <p:cNvPr id="7" name="Textfeld 6"/>
          <p:cNvSpPr txBox="1"/>
          <p:nvPr/>
        </p:nvSpPr>
        <p:spPr>
          <a:xfrm>
            <a:off x="8803172" y="4302126"/>
            <a:ext cx="2387734" cy="276999"/>
          </a:xfrm>
          <a:prstGeom prst="rect">
            <a:avLst/>
          </a:prstGeom>
          <a:noFill/>
        </p:spPr>
        <p:txBody>
          <a:bodyPr wrap="square" rtlCol="0">
            <a:spAutoFit/>
          </a:bodyPr>
          <a:lstStyle/>
          <a:p>
            <a:r>
              <a:rPr lang="de-DE" sz="1200" dirty="0"/>
              <a:t>Bildquelle: Jacques </a:t>
            </a:r>
            <a:r>
              <a:rPr lang="de-DE" sz="1200" dirty="0" err="1"/>
              <a:t>Després</a:t>
            </a:r>
            <a:endParaRPr lang="de-DE" sz="1200" dirty="0"/>
          </a:p>
        </p:txBody>
      </p:sp>
    </p:spTree>
    <p:extLst>
      <p:ext uri="{BB962C8B-B14F-4D97-AF65-F5344CB8AC3E}">
        <p14:creationId xmlns:p14="http://schemas.microsoft.com/office/powerpoint/2010/main" val="131904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Coming-out</a:t>
            </a:r>
          </a:p>
        </p:txBody>
      </p:sp>
      <p:sp>
        <p:nvSpPr>
          <p:cNvPr id="3" name="Textplatzhalter 2"/>
          <p:cNvSpPr>
            <a:spLocks noGrp="1"/>
          </p:cNvSpPr>
          <p:nvPr>
            <p:ph type="body" idx="1"/>
          </p:nvPr>
        </p:nvSpPr>
        <p:spPr/>
        <p:txBody>
          <a:bodyPr>
            <a:normAutofit/>
          </a:bodyPr>
          <a:lstStyle/>
          <a:p>
            <a:r>
              <a:rPr lang="de-DE" sz="2400" dirty="0"/>
              <a:t>Auseinandersetzungen mit sich selbst und mit der Welt</a:t>
            </a:r>
          </a:p>
        </p:txBody>
      </p:sp>
      <p:sp>
        <p:nvSpPr>
          <p:cNvPr id="5" name="Foliennummernplatzhalter 4"/>
          <p:cNvSpPr>
            <a:spLocks noGrp="1"/>
          </p:cNvSpPr>
          <p:nvPr>
            <p:ph type="sldNum" sz="quarter" idx="12"/>
          </p:nvPr>
        </p:nvSpPr>
        <p:spPr/>
        <p:txBody>
          <a:bodyPr/>
          <a:lstStyle/>
          <a:p>
            <a:fld id="{4FAB73BC-B049-4115-A692-8D63A059BFB8}" type="slidenum">
              <a:rPr lang="en-US" smtClean="0"/>
              <a:pPr/>
              <a:t>10</a:t>
            </a:fld>
            <a:endParaRPr lang="en-US" dirty="0"/>
          </a:p>
        </p:txBody>
      </p:sp>
      <p:sp>
        <p:nvSpPr>
          <p:cNvPr id="8" name="Textfeld 7"/>
          <p:cNvSpPr txBox="1"/>
          <p:nvPr/>
        </p:nvSpPr>
        <p:spPr>
          <a:xfrm>
            <a:off x="3932600" y="4292796"/>
            <a:ext cx="6962454" cy="276999"/>
          </a:xfrm>
          <a:prstGeom prst="rect">
            <a:avLst/>
          </a:prstGeom>
          <a:noFill/>
        </p:spPr>
        <p:txBody>
          <a:bodyPr wrap="square" rtlCol="0">
            <a:spAutoFit/>
          </a:bodyPr>
          <a:lstStyle/>
          <a:p>
            <a:r>
              <a:rPr lang="de-DE" sz="1200" dirty="0"/>
              <a:t>Bildquelle: https://www.pinterest.com/rammsasha/rainbow/</a:t>
            </a:r>
          </a:p>
        </p:txBody>
      </p:sp>
      <p:pic>
        <p:nvPicPr>
          <p:cNvPr id="5123" name="Picture 3" descr="Z:\home\folke\Schreibtisch\Lehre\13_2021_Jugendarbeit verqueeren\Visualisierungen - Präsentation\Bildschirmfoto vom 2021-10-03 11-40-38.png"/>
          <p:cNvPicPr>
            <a:picLocks noChangeAspect="1" noChangeArrowheads="1"/>
          </p:cNvPicPr>
          <p:nvPr/>
        </p:nvPicPr>
        <p:blipFill>
          <a:blip r:embed="rId2"/>
          <a:srcRect/>
          <a:stretch>
            <a:fillRect/>
          </a:stretch>
        </p:blipFill>
        <p:spPr bwMode="auto">
          <a:xfrm>
            <a:off x="660924" y="0"/>
            <a:ext cx="3267268" cy="45741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Coming-out – </a:t>
            </a:r>
            <a:br>
              <a:rPr lang="de-DE" dirty="0"/>
            </a:br>
            <a:r>
              <a:rPr lang="de-DE" dirty="0"/>
              <a:t>Sich anders erzählen</a:t>
            </a:r>
          </a:p>
        </p:txBody>
      </p:sp>
      <p:sp>
        <p:nvSpPr>
          <p:cNvPr id="3" name="Inhaltsplatzhalter 2"/>
          <p:cNvSpPr>
            <a:spLocks noGrp="1"/>
          </p:cNvSpPr>
          <p:nvPr>
            <p:ph idx="1"/>
          </p:nvPr>
        </p:nvSpPr>
        <p:spPr>
          <a:xfrm>
            <a:off x="1024128" y="2286000"/>
            <a:ext cx="9720071" cy="4301412"/>
          </a:xfrm>
        </p:spPr>
        <p:txBody>
          <a:bodyPr>
            <a:normAutofit fontScale="92500" lnSpcReduction="20000"/>
          </a:bodyPr>
          <a:lstStyle/>
          <a:p>
            <a:r>
              <a:rPr lang="de-DE" sz="2400" i="1" dirty="0">
                <a:latin typeface="Candara" pitchFamily="34" charset="0"/>
              </a:rPr>
              <a:t>„Weil ich hab mich irgendwie am Anfang echt dafür geschämt, weil ich dachte, das wäre irgendwie was Schlimmes und keiner ist so und ich bin die einzige auf dieser Welt, die so ist.“ (Denise, 18 Jahre)</a:t>
            </a:r>
            <a:endParaRPr lang="de-DE" b="1" dirty="0"/>
          </a:p>
          <a:p>
            <a:pPr>
              <a:buNone/>
            </a:pPr>
            <a:r>
              <a:rPr lang="de-DE" sz="2400" dirty="0"/>
              <a:t>Coming-out  …</a:t>
            </a:r>
          </a:p>
          <a:p>
            <a:pPr>
              <a:buFont typeface="Arial" pitchFamily="34" charset="0"/>
              <a:buChar char="•"/>
            </a:pPr>
            <a:r>
              <a:rPr lang="de-DE" sz="2400" dirty="0"/>
              <a:t>… ist ein </a:t>
            </a:r>
            <a:r>
              <a:rPr lang="de-DE" sz="2400" b="1" dirty="0"/>
              <a:t>Statusübergang </a:t>
            </a:r>
          </a:p>
          <a:p>
            <a:pPr>
              <a:buFont typeface="Arial" pitchFamily="34" charset="0"/>
              <a:buChar char="•"/>
            </a:pPr>
            <a:r>
              <a:rPr lang="de-DE" sz="2400" dirty="0"/>
              <a:t>… stellt eine Chance dar, sich ‚</a:t>
            </a:r>
            <a:r>
              <a:rPr lang="de-DE" sz="2400" b="1" dirty="0" err="1"/>
              <a:t>anders</a:t>
            </a:r>
            <a:r>
              <a:rPr lang="de-DE" sz="2400" dirty="0" err="1"/>
              <a:t>‘</a:t>
            </a:r>
            <a:r>
              <a:rPr lang="de-DE" sz="2400" dirty="0"/>
              <a:t> zu inszenieren und Themen zu setzen</a:t>
            </a:r>
          </a:p>
          <a:p>
            <a:pPr>
              <a:buFont typeface="Arial" pitchFamily="34" charset="0"/>
              <a:buChar char="•"/>
            </a:pPr>
            <a:r>
              <a:rPr lang="de-DE" sz="2400" dirty="0"/>
              <a:t>… bleibt mind. für die Jugendlichen selbst </a:t>
            </a:r>
            <a:r>
              <a:rPr lang="de-DE" sz="2400" b="1" dirty="0"/>
              <a:t>hochgradig relevant</a:t>
            </a:r>
          </a:p>
          <a:p>
            <a:pPr>
              <a:buFont typeface="Arial" pitchFamily="34" charset="0"/>
              <a:buChar char="•"/>
            </a:pPr>
            <a:r>
              <a:rPr lang="de-DE" sz="2400" dirty="0"/>
              <a:t>… ist etwas besonderes gegenüber </a:t>
            </a:r>
            <a:r>
              <a:rPr lang="de-DE" sz="2400" b="1" dirty="0"/>
              <a:t>Eltern</a:t>
            </a:r>
            <a:r>
              <a:rPr lang="de-DE" sz="2400" dirty="0"/>
              <a:t> – und wird in der </a:t>
            </a:r>
            <a:r>
              <a:rPr lang="de-DE" sz="2400" b="1" dirty="0"/>
              <a:t>Schule</a:t>
            </a:r>
            <a:r>
              <a:rPr lang="de-DE" sz="2400" dirty="0"/>
              <a:t> vermieden</a:t>
            </a:r>
          </a:p>
          <a:p>
            <a:pPr>
              <a:buFont typeface="Arial" pitchFamily="34" charset="0"/>
              <a:buChar char="•"/>
            </a:pPr>
            <a:r>
              <a:rPr lang="de-DE" sz="2400" dirty="0"/>
              <a:t>…findet oft im Zuge von </a:t>
            </a:r>
            <a:r>
              <a:rPr lang="de-DE" sz="2400" b="1" dirty="0"/>
              <a:t>Statusübergängen</a:t>
            </a:r>
            <a:r>
              <a:rPr lang="de-DE" sz="2400" dirty="0"/>
              <a:t> statt (z.B. Beginn einer Ausbildung)</a:t>
            </a:r>
          </a:p>
          <a:p>
            <a:pPr>
              <a:buFont typeface="Arial" pitchFamily="34" charset="0"/>
              <a:buChar char="•"/>
            </a:pPr>
            <a:r>
              <a:rPr lang="de-DE" sz="2400" dirty="0"/>
              <a:t>… ist eine </a:t>
            </a:r>
            <a:r>
              <a:rPr lang="de-DE" sz="2400" b="1" dirty="0"/>
              <a:t>wiederholte Anforderung</a:t>
            </a:r>
            <a:r>
              <a:rPr lang="de-DE" sz="2400" dirty="0"/>
              <a:t> in neuen Kontexten</a:t>
            </a:r>
          </a:p>
          <a:p>
            <a:pPr>
              <a:buFont typeface="Arial" pitchFamily="34" charset="0"/>
              <a:buChar char="•"/>
            </a:pPr>
            <a:r>
              <a:rPr lang="de-DE" sz="2400" dirty="0"/>
              <a:t>… macht Jugendliche </a:t>
            </a:r>
            <a:r>
              <a:rPr lang="de-DE" sz="2400" b="1" dirty="0"/>
              <a:t>verletzlich</a:t>
            </a:r>
            <a:r>
              <a:rPr lang="de-DE" sz="2400" dirty="0"/>
              <a:t> – sie offenbaren Intimität und Wünsche</a:t>
            </a:r>
            <a:endParaRPr lang="de-DE" sz="2400" b="1"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11</a:t>
            </a:fld>
            <a:endParaRPr lang="en-US" dirty="0"/>
          </a:p>
        </p:txBody>
      </p:sp>
      <p:sp>
        <p:nvSpPr>
          <p:cNvPr id="6" name="Textfeld 5"/>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
        <p:nvSpPr>
          <p:cNvPr id="7" name="Textfeld 6"/>
          <p:cNvSpPr txBox="1"/>
          <p:nvPr/>
        </p:nvSpPr>
        <p:spPr>
          <a:xfrm>
            <a:off x="5094546" y="3522626"/>
            <a:ext cx="2528594" cy="369332"/>
          </a:xfrm>
          <a:prstGeom prst="rect">
            <a:avLst/>
          </a:prstGeom>
          <a:solidFill>
            <a:schemeClr val="accent3">
              <a:lumMod val="20000"/>
              <a:lumOff val="80000"/>
            </a:schemeClr>
          </a:solidFill>
          <a:ln w="31750">
            <a:solidFill>
              <a:schemeClr val="accent5">
                <a:lumMod val="60000"/>
                <a:lumOff val="40000"/>
              </a:schemeClr>
            </a:solidFill>
          </a:ln>
        </p:spPr>
        <p:txBody>
          <a:bodyPr wrap="square" rtlCol="0">
            <a:spAutoFit/>
          </a:bodyPr>
          <a:lstStyle/>
          <a:p>
            <a:r>
              <a:rPr lang="de-DE" dirty="0" err="1"/>
              <a:t>Unmarkierte</a:t>
            </a:r>
            <a:r>
              <a:rPr lang="de-DE" dirty="0"/>
              <a:t> Heteronorm</a:t>
            </a:r>
          </a:p>
        </p:txBody>
      </p:sp>
      <p:sp>
        <p:nvSpPr>
          <p:cNvPr id="8" name="Textfeld 7"/>
          <p:cNvSpPr txBox="1"/>
          <p:nvPr/>
        </p:nvSpPr>
        <p:spPr>
          <a:xfrm>
            <a:off x="8727255" y="3522626"/>
            <a:ext cx="2096458" cy="369332"/>
          </a:xfrm>
          <a:prstGeom prst="rect">
            <a:avLst/>
          </a:prstGeom>
          <a:solidFill>
            <a:schemeClr val="accent3">
              <a:lumMod val="20000"/>
              <a:lumOff val="80000"/>
            </a:schemeClr>
          </a:solidFill>
          <a:ln w="31750">
            <a:solidFill>
              <a:schemeClr val="accent5">
                <a:lumMod val="60000"/>
                <a:lumOff val="40000"/>
              </a:schemeClr>
            </a:solidFill>
          </a:ln>
        </p:spPr>
        <p:txBody>
          <a:bodyPr wrap="square" rtlCol="0" anchor="ctr">
            <a:spAutoFit/>
          </a:bodyPr>
          <a:lstStyle/>
          <a:p>
            <a:r>
              <a:rPr lang="de-DE" dirty="0"/>
              <a:t>Markierte Differenz </a:t>
            </a:r>
          </a:p>
        </p:txBody>
      </p:sp>
      <p:sp>
        <p:nvSpPr>
          <p:cNvPr id="9" name="Pfeil nach rechts 8"/>
          <p:cNvSpPr/>
          <p:nvPr/>
        </p:nvSpPr>
        <p:spPr>
          <a:xfrm>
            <a:off x="7735078" y="3474026"/>
            <a:ext cx="867746" cy="466531"/>
          </a:xfrm>
          <a:prstGeom prst="rightArrow">
            <a:avLst/>
          </a:prstGeom>
          <a:solidFill>
            <a:schemeClr val="accent3">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Coming-out – </a:t>
            </a:r>
            <a:br>
              <a:rPr lang="de-DE" dirty="0"/>
            </a:br>
            <a:r>
              <a:rPr lang="de-DE" dirty="0"/>
              <a:t>Warum erzähle ich es wann, wem und wie?</a:t>
            </a:r>
          </a:p>
        </p:txBody>
      </p:sp>
      <p:sp>
        <p:nvSpPr>
          <p:cNvPr id="3" name="Inhaltsplatzhalter 2"/>
          <p:cNvSpPr>
            <a:spLocks noGrp="1"/>
          </p:cNvSpPr>
          <p:nvPr>
            <p:ph idx="1"/>
          </p:nvPr>
        </p:nvSpPr>
        <p:spPr/>
        <p:txBody>
          <a:bodyPr/>
          <a:lstStyle/>
          <a:p>
            <a:endParaRPr lang="de-DE"/>
          </a:p>
        </p:txBody>
      </p:sp>
      <p:sp>
        <p:nvSpPr>
          <p:cNvPr id="5" name="Foliennummernplatzhalter 4"/>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6" name="Picture 2" descr="C:\Users\krell\Desktop\zeitspanne_alle_bunt.jpg"/>
          <p:cNvPicPr>
            <a:picLocks noChangeAspect="1" noChangeArrowheads="1"/>
          </p:cNvPicPr>
          <p:nvPr/>
        </p:nvPicPr>
        <p:blipFill>
          <a:blip r:embed="rId2"/>
          <a:srcRect l="1022" t="2270" r="1241" b="2169"/>
          <a:stretch>
            <a:fillRect/>
          </a:stretch>
        </p:blipFill>
        <p:spPr bwMode="auto">
          <a:xfrm>
            <a:off x="391886" y="1968759"/>
            <a:ext cx="8649477" cy="4460033"/>
          </a:xfrm>
          <a:prstGeom prst="rect">
            <a:avLst/>
          </a:prstGeom>
          <a:noFill/>
        </p:spPr>
      </p:pic>
      <p:sp>
        <p:nvSpPr>
          <p:cNvPr id="7" name="Inhaltsplatzhalter 2"/>
          <p:cNvSpPr txBox="1">
            <a:spLocks/>
          </p:cNvSpPr>
          <p:nvPr/>
        </p:nvSpPr>
        <p:spPr>
          <a:xfrm>
            <a:off x="9233452" y="2289315"/>
            <a:ext cx="2673626" cy="4023360"/>
          </a:xfrm>
          <a:prstGeom prst="rect">
            <a:avLst/>
          </a:prstGeom>
        </p:spPr>
        <p:txBody>
          <a:bodyPr vert="horz" lIns="45720" tIns="45720" rIns="45720" bIns="45720" rtlCol="0">
            <a:noAutofit/>
          </a:bodyPr>
          <a:lstStyle/>
          <a:p>
            <a:pPr marL="91440" indent="-91440" defTabSz="914400">
              <a:lnSpc>
                <a:spcPct val="90000"/>
              </a:lnSpc>
              <a:spcBef>
                <a:spcPts val="1200"/>
              </a:spcBef>
              <a:spcAft>
                <a:spcPts val="200"/>
              </a:spcAft>
              <a:buClr>
                <a:schemeClr val="accent2"/>
              </a:buClr>
              <a:buSzPct val="100000"/>
              <a:buFont typeface="Tw Cen MT" panose="020B0602020104020603" pitchFamily="34" charset="0"/>
              <a:buChar char=" "/>
            </a:pPr>
            <a:r>
              <a:rPr lang="de-DE" dirty="0">
                <a:latin typeface="Candara" pitchFamily="34" charset="0"/>
              </a:rPr>
              <a:t>„</a:t>
            </a:r>
            <a:r>
              <a:rPr lang="de-DE" i="1" dirty="0">
                <a:latin typeface="Candara" pitchFamily="34" charset="0"/>
              </a:rPr>
              <a:t>Es war </a:t>
            </a:r>
            <a:r>
              <a:rPr lang="de-DE" i="1" dirty="0" err="1">
                <a:latin typeface="Candara" pitchFamily="34" charset="0"/>
              </a:rPr>
              <a:t>lustigerweise</a:t>
            </a:r>
            <a:r>
              <a:rPr lang="de-DE" i="1" dirty="0">
                <a:latin typeface="Candara" pitchFamily="34" charset="0"/>
              </a:rPr>
              <a:t> eigentlich das nicht schlimmste Coming-out, aber so das Schwerste, weil es halt das Erste war.“ (Emil, 17 Jahre)</a:t>
            </a:r>
          </a:p>
          <a:p>
            <a:pPr marL="91440" marR="0" lvl="0" indent="-91440" algn="l" defTabSz="914400" rtl="0" eaLnBrk="1" fontAlgn="auto" latinLnBrk="0" hangingPunct="1">
              <a:lnSpc>
                <a:spcPct val="90000"/>
              </a:lnSpc>
              <a:spcBef>
                <a:spcPts val="1200"/>
              </a:spcBef>
              <a:spcAft>
                <a:spcPts val="200"/>
              </a:spcAft>
              <a:buClr>
                <a:schemeClr val="accent2"/>
              </a:buClr>
              <a:buSzPct val="100000"/>
              <a:buFont typeface="Tw Cen MT" panose="020B0602020104020603" pitchFamily="34" charset="0"/>
              <a:buChar char=" "/>
              <a:tabLst/>
              <a:defRPr/>
            </a:pPr>
            <a:r>
              <a:rPr kumimoji="0" lang="de-DE" b="0" i="1" u="none" strike="noStrike" kern="1200" cap="none" spc="0" normalizeH="0" baseline="0" noProof="0" dirty="0">
                <a:ln>
                  <a:noFill/>
                </a:ln>
                <a:solidFill>
                  <a:schemeClr val="tx1"/>
                </a:solidFill>
                <a:effectLst/>
                <a:uLnTx/>
                <a:uFillTx/>
                <a:latin typeface="Candara" pitchFamily="34" charset="0"/>
                <a:ea typeface="+mn-ea"/>
                <a:cs typeface="+mn-cs"/>
              </a:rPr>
              <a:t> </a:t>
            </a:r>
            <a:endParaRPr kumimoji="0" lang="de-DE" b="1" i="1" u="none" strike="noStrike" kern="1200" cap="none" spc="0" normalizeH="0" baseline="0" noProof="0" dirty="0">
              <a:ln>
                <a:noFill/>
              </a:ln>
              <a:solidFill>
                <a:schemeClr val="tx1"/>
              </a:solidFill>
              <a:effectLst/>
              <a:uLnTx/>
              <a:uFillTx/>
              <a:latin typeface="Candara" pitchFamily="34" charset="0"/>
              <a:ea typeface="+mn-ea"/>
              <a:cs typeface="+mn-cs"/>
            </a:endParaRPr>
          </a:p>
        </p:txBody>
      </p:sp>
      <p:sp>
        <p:nvSpPr>
          <p:cNvPr id="8" name="Textfeld 7"/>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7" y="585216"/>
            <a:ext cx="10303235" cy="1499616"/>
          </a:xfrm>
        </p:spPr>
        <p:txBody>
          <a:bodyPr>
            <a:normAutofit fontScale="90000"/>
          </a:bodyPr>
          <a:lstStyle/>
          <a:p>
            <a:r>
              <a:rPr lang="de-DE" sz="5600" dirty="0"/>
              <a:t>Coming-out – </a:t>
            </a:r>
            <a:br>
              <a:rPr lang="de-DE" dirty="0"/>
            </a:br>
            <a:r>
              <a:rPr lang="de-DE" sz="3600" dirty="0"/>
              <a:t>Welche Gründe haben den Zeitpunkt deines Coming-out Mitbestimmt?</a:t>
            </a:r>
          </a:p>
        </p:txBody>
      </p:sp>
      <p:sp>
        <p:nvSpPr>
          <p:cNvPr id="5" name="Foliennummernplatzhalter 4"/>
          <p:cNvSpPr>
            <a:spLocks noGrp="1"/>
          </p:cNvSpPr>
          <p:nvPr>
            <p:ph type="sldNum" sz="quarter" idx="12"/>
          </p:nvPr>
        </p:nvSpPr>
        <p:spPr/>
        <p:txBody>
          <a:bodyPr/>
          <a:lstStyle/>
          <a:p>
            <a:fld id="{4FAB73BC-B049-4115-A692-8D63A059BFB8}" type="slidenum">
              <a:rPr lang="en-US" smtClean="0"/>
              <a:pPr/>
              <a:t>13</a:t>
            </a:fld>
            <a:endParaRPr lang="en-US" dirty="0"/>
          </a:p>
        </p:txBody>
      </p:sp>
      <p:graphicFrame>
        <p:nvGraphicFramePr>
          <p:cNvPr id="6" name="Diagramm 5"/>
          <p:cNvGraphicFramePr/>
          <p:nvPr/>
        </p:nvGraphicFramePr>
        <p:xfrm>
          <a:off x="824947" y="1888434"/>
          <a:ext cx="8696740" cy="46018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Diskriminierung</a:t>
            </a:r>
          </a:p>
        </p:txBody>
      </p:sp>
      <p:sp>
        <p:nvSpPr>
          <p:cNvPr id="3" name="Textplatzhalter 2"/>
          <p:cNvSpPr>
            <a:spLocks noGrp="1"/>
          </p:cNvSpPr>
          <p:nvPr>
            <p:ph type="body" idx="1"/>
          </p:nvPr>
        </p:nvSpPr>
        <p:spPr/>
        <p:txBody>
          <a:bodyPr>
            <a:normAutofit/>
          </a:bodyPr>
          <a:lstStyle/>
          <a:p>
            <a:r>
              <a:rPr lang="de-DE" sz="2400" dirty="0"/>
              <a:t>Grenzziehungen der Normalität </a:t>
            </a:r>
          </a:p>
        </p:txBody>
      </p:sp>
      <p:sp>
        <p:nvSpPr>
          <p:cNvPr id="5" name="Foliennummernplatzhalter 4"/>
          <p:cNvSpPr>
            <a:spLocks noGrp="1"/>
          </p:cNvSpPr>
          <p:nvPr>
            <p:ph type="sldNum" sz="quarter" idx="12"/>
          </p:nvPr>
        </p:nvSpPr>
        <p:spPr/>
        <p:txBody>
          <a:bodyPr/>
          <a:lstStyle/>
          <a:p>
            <a:fld id="{4FAB73BC-B049-4115-A692-8D63A059BFB8}" type="slidenum">
              <a:rPr lang="en-US" smtClean="0"/>
              <a:pPr/>
              <a:t>14</a:t>
            </a:fld>
            <a:endParaRPr lang="en-US" dirty="0"/>
          </a:p>
        </p:txBody>
      </p:sp>
      <p:sp>
        <p:nvSpPr>
          <p:cNvPr id="6" name="Textfeld 5"/>
          <p:cNvSpPr txBox="1"/>
          <p:nvPr/>
        </p:nvSpPr>
        <p:spPr>
          <a:xfrm>
            <a:off x="8757825" y="4292796"/>
            <a:ext cx="4205005" cy="276999"/>
          </a:xfrm>
          <a:prstGeom prst="rect">
            <a:avLst/>
          </a:prstGeom>
          <a:noFill/>
        </p:spPr>
        <p:txBody>
          <a:bodyPr wrap="square" rtlCol="0">
            <a:spAutoFit/>
          </a:bodyPr>
          <a:lstStyle/>
          <a:p>
            <a:r>
              <a:rPr lang="de-DE" sz="1200" dirty="0"/>
              <a:t>Bildquelle: Laura Duca – </a:t>
            </a:r>
            <a:r>
              <a:rPr lang="de-DE" sz="1200" dirty="0" err="1"/>
              <a:t>Instagramm</a:t>
            </a:r>
            <a:r>
              <a:rPr lang="de-DE" sz="1200" dirty="0"/>
              <a:t> @</a:t>
            </a:r>
            <a:r>
              <a:rPr lang="de-DE" sz="1200" dirty="0" err="1"/>
              <a:t>Laurenduca</a:t>
            </a:r>
            <a:endParaRPr lang="de-DE" sz="1200" dirty="0"/>
          </a:p>
        </p:txBody>
      </p:sp>
      <p:pic>
        <p:nvPicPr>
          <p:cNvPr id="3074" name="Picture 2" descr="Z:\home\folke\Schreibtisch\Lehre\13_2021_Jugendarbeit verqueeren\Visualisierungen - Präsentation\117591826_2881331558639605_5486990108440302098_n.jpg"/>
          <p:cNvPicPr>
            <a:picLocks noChangeAspect="1" noChangeArrowheads="1"/>
          </p:cNvPicPr>
          <p:nvPr/>
        </p:nvPicPr>
        <p:blipFill>
          <a:blip r:embed="rId2"/>
          <a:srcRect t="14556" b="28657"/>
          <a:stretch>
            <a:fillRect/>
          </a:stretch>
        </p:blipFill>
        <p:spPr bwMode="auto">
          <a:xfrm>
            <a:off x="515030" y="0"/>
            <a:ext cx="8228484" cy="456266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Familie – nicht </a:t>
            </a:r>
            <a:r>
              <a:rPr lang="de-DE" dirty="0" err="1"/>
              <a:t>ernstgenommen</a:t>
            </a:r>
            <a:r>
              <a:rPr lang="de-DE" dirty="0"/>
              <a:t> werden</a:t>
            </a:r>
          </a:p>
        </p:txBody>
      </p:sp>
      <p:sp>
        <p:nvSpPr>
          <p:cNvPr id="5" name="Foliennummernplatzhalter 4"/>
          <p:cNvSpPr>
            <a:spLocks noGrp="1"/>
          </p:cNvSpPr>
          <p:nvPr>
            <p:ph type="sldNum" sz="quarter" idx="12"/>
          </p:nvPr>
        </p:nvSpPr>
        <p:spPr/>
        <p:txBody>
          <a:bodyPr/>
          <a:lstStyle/>
          <a:p>
            <a:fld id="{4FAB73BC-B049-4115-A692-8D63A059BFB8}" type="slidenum">
              <a:rPr lang="en-US" smtClean="0"/>
              <a:pPr/>
              <a:t>15</a:t>
            </a:fld>
            <a:endParaRPr lang="en-US" dirty="0"/>
          </a:p>
        </p:txBody>
      </p:sp>
      <p:graphicFrame>
        <p:nvGraphicFramePr>
          <p:cNvPr id="7" name="Diagramm 6"/>
          <p:cNvGraphicFramePr/>
          <p:nvPr/>
        </p:nvGraphicFramePr>
        <p:xfrm>
          <a:off x="466531" y="1612573"/>
          <a:ext cx="9144000" cy="49480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
        <p:nvSpPr>
          <p:cNvPr id="9" name="Inhaltsplatzhalter 2"/>
          <p:cNvSpPr txBox="1">
            <a:spLocks/>
          </p:cNvSpPr>
          <p:nvPr/>
        </p:nvSpPr>
        <p:spPr>
          <a:xfrm>
            <a:off x="9233452" y="2289315"/>
            <a:ext cx="2673626" cy="4023360"/>
          </a:xfrm>
          <a:prstGeom prst="rect">
            <a:avLst/>
          </a:prstGeom>
        </p:spPr>
        <p:txBody>
          <a:bodyPr vert="horz" lIns="45720" tIns="45720" rIns="45720" bIns="45720" rtlCol="0">
            <a:noAutofit/>
          </a:bodyPr>
          <a:lstStyle/>
          <a:p>
            <a:pPr marL="91440" indent="-91440" defTabSz="914400">
              <a:lnSpc>
                <a:spcPct val="90000"/>
              </a:lnSpc>
              <a:spcBef>
                <a:spcPts val="1200"/>
              </a:spcBef>
              <a:spcAft>
                <a:spcPts val="200"/>
              </a:spcAft>
              <a:buClr>
                <a:schemeClr val="accent2"/>
              </a:buClr>
              <a:buSzPct val="100000"/>
              <a:buFont typeface="Tw Cen MT" panose="020B0602020104020603" pitchFamily="34" charset="0"/>
              <a:buChar char=" "/>
            </a:pPr>
            <a:r>
              <a:rPr lang="de-DE" dirty="0">
                <a:latin typeface="Candara" pitchFamily="34" charset="0"/>
              </a:rPr>
              <a:t>„</a:t>
            </a:r>
            <a:r>
              <a:rPr lang="de-DE" i="1" dirty="0">
                <a:latin typeface="Candara" pitchFamily="34" charset="0"/>
              </a:rPr>
              <a:t>[…] sondern eher so ein Unverständnis, ein Ignorieren, ein Nicht-</a:t>
            </a:r>
            <a:r>
              <a:rPr lang="de-DE" i="1" dirty="0" err="1">
                <a:latin typeface="Candara" pitchFamily="34" charset="0"/>
              </a:rPr>
              <a:t>soganz</a:t>
            </a:r>
            <a:r>
              <a:rPr lang="de-DE" i="1" dirty="0">
                <a:latin typeface="Candara" pitchFamily="34" charset="0"/>
              </a:rPr>
              <a:t>-</a:t>
            </a:r>
            <a:r>
              <a:rPr lang="de-DE" i="1" dirty="0" err="1">
                <a:latin typeface="Candara" pitchFamily="34" charset="0"/>
              </a:rPr>
              <a:t>Ernstnehmen</a:t>
            </a:r>
            <a:r>
              <a:rPr lang="de-DE" i="1" dirty="0">
                <a:latin typeface="Candara" pitchFamily="34" charset="0"/>
              </a:rPr>
              <a:t>. Das ist was, was ich zum Beispiel von meinen Eltern manchmal bekomme, dass sie halt noch immer nicht daran glauben, dass meine Sexualität halt wirklich so ist und dass es so bleiben wird “ (</a:t>
            </a:r>
            <a:r>
              <a:rPr lang="de-DE" i="1" dirty="0" err="1">
                <a:latin typeface="Candara" pitchFamily="34" charset="0"/>
              </a:rPr>
              <a:t>Becca</a:t>
            </a:r>
            <a:r>
              <a:rPr lang="de-DE" i="1" dirty="0">
                <a:latin typeface="Candara" pitchFamily="34" charset="0"/>
              </a:rPr>
              <a:t>, 16 Jahre)</a:t>
            </a:r>
            <a:endParaRPr lang="de-DE" b="1" i="1" dirty="0">
              <a:latin typeface="Candara" pitchFamily="34" charset="0"/>
            </a:endParaRPr>
          </a:p>
          <a:p>
            <a:pPr marL="91440" indent="-91440" defTabSz="914400">
              <a:lnSpc>
                <a:spcPct val="90000"/>
              </a:lnSpc>
              <a:spcBef>
                <a:spcPts val="1200"/>
              </a:spcBef>
              <a:spcAft>
                <a:spcPts val="200"/>
              </a:spcAft>
              <a:buClr>
                <a:schemeClr val="accent2"/>
              </a:buClr>
              <a:buSzPct val="100000"/>
              <a:buFont typeface="Tw Cen MT" panose="020B0602020104020603" pitchFamily="34" charset="0"/>
              <a:buChar char=" "/>
            </a:pPr>
            <a:endParaRPr lang="de-DE" i="1" dirty="0">
              <a:latin typeface="Candara" pitchFamily="34" charset="0"/>
            </a:endParaRPr>
          </a:p>
          <a:p>
            <a:pPr marL="91440" marR="0" lvl="0" indent="-91440" algn="l" defTabSz="914400" rtl="0" eaLnBrk="1" fontAlgn="auto" latinLnBrk="0" hangingPunct="1">
              <a:lnSpc>
                <a:spcPct val="90000"/>
              </a:lnSpc>
              <a:spcBef>
                <a:spcPts val="1200"/>
              </a:spcBef>
              <a:spcAft>
                <a:spcPts val="200"/>
              </a:spcAft>
              <a:buClr>
                <a:schemeClr val="accent2"/>
              </a:buClr>
              <a:buSzPct val="100000"/>
              <a:buFont typeface="Tw Cen MT" panose="020B0602020104020603" pitchFamily="34" charset="0"/>
              <a:buChar char=" "/>
              <a:tabLst/>
              <a:defRPr/>
            </a:pPr>
            <a:r>
              <a:rPr kumimoji="0" lang="de-DE" b="0" i="1" u="none" strike="noStrike" kern="1200" cap="none" spc="0" normalizeH="0" baseline="0" noProof="0" dirty="0">
                <a:ln>
                  <a:noFill/>
                </a:ln>
                <a:solidFill>
                  <a:schemeClr val="tx1"/>
                </a:solidFill>
                <a:effectLst/>
                <a:uLnTx/>
                <a:uFillTx/>
                <a:latin typeface="Candara" pitchFamily="34" charset="0"/>
              </a:rPr>
              <a:t> </a:t>
            </a:r>
            <a:endParaRPr kumimoji="0" lang="de-DE" b="1" i="1" u="none" strike="noStrike" kern="1200" cap="none" spc="0" normalizeH="0" baseline="0" noProof="0" dirty="0">
              <a:ln>
                <a:noFill/>
              </a:ln>
              <a:solidFill>
                <a:schemeClr val="tx1"/>
              </a:solidFill>
              <a:effectLst/>
              <a:uLnTx/>
              <a:uFillTx/>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Schule/Arbeit – (körperliche) Gewalt</a:t>
            </a:r>
          </a:p>
        </p:txBody>
      </p:sp>
      <p:sp>
        <p:nvSpPr>
          <p:cNvPr id="5" name="Foliennummernplatzhalter 4"/>
          <p:cNvSpPr>
            <a:spLocks noGrp="1"/>
          </p:cNvSpPr>
          <p:nvPr>
            <p:ph type="sldNum" sz="quarter" idx="12"/>
          </p:nvPr>
        </p:nvSpPr>
        <p:spPr/>
        <p:txBody>
          <a:bodyPr/>
          <a:lstStyle/>
          <a:p>
            <a:fld id="{4FAB73BC-B049-4115-A692-8D63A059BFB8}" type="slidenum">
              <a:rPr lang="en-US" smtClean="0"/>
              <a:pPr/>
              <a:t>16</a:t>
            </a:fld>
            <a:endParaRPr lang="en-US" dirty="0"/>
          </a:p>
        </p:txBody>
      </p:sp>
      <p:graphicFrame>
        <p:nvGraphicFramePr>
          <p:cNvPr id="7" name="Diagramm 6"/>
          <p:cNvGraphicFramePr/>
          <p:nvPr/>
        </p:nvGraphicFramePr>
        <p:xfrm>
          <a:off x="457200" y="1592727"/>
          <a:ext cx="9144000" cy="49480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
        <p:nvSpPr>
          <p:cNvPr id="9" name="Inhaltsplatzhalter 2"/>
          <p:cNvSpPr txBox="1">
            <a:spLocks/>
          </p:cNvSpPr>
          <p:nvPr/>
        </p:nvSpPr>
        <p:spPr>
          <a:xfrm>
            <a:off x="9233452" y="1860089"/>
            <a:ext cx="2673626" cy="4023360"/>
          </a:xfrm>
          <a:prstGeom prst="rect">
            <a:avLst/>
          </a:prstGeom>
        </p:spPr>
        <p:txBody>
          <a:bodyPr vert="horz" lIns="45720" tIns="45720" rIns="45720" bIns="45720" rtlCol="0">
            <a:noAutofit/>
          </a:bodyPr>
          <a:lstStyle/>
          <a:p>
            <a:r>
              <a:rPr lang="de-DE" i="1" dirty="0">
                <a:latin typeface="Candara" pitchFamily="34" charset="0"/>
              </a:rPr>
              <a:t>„Wir  hatten „Sexualkunde“, da ging es nur um Mann und Frau. Wir hatten in „Ethik“ das Thema „Liebe und Partnerschaft“, da ging es nur um Mann und Frau. […] Hätte ich das damals in der Schule schon mitgekriegt, dann hätte ich vielleicht nicht so eine Angst davor gehabt, das irgendwem zu sagen.“ (Henrike, 27 Jahre)</a:t>
            </a:r>
            <a:endParaRPr lang="de-DE" b="1" i="1" dirty="0">
              <a:latin typeface="Candara" pitchFamily="34" charset="0"/>
            </a:endParaRPr>
          </a:p>
          <a:p>
            <a:pPr marL="91440" indent="-91440" defTabSz="914400">
              <a:lnSpc>
                <a:spcPct val="90000"/>
              </a:lnSpc>
              <a:spcBef>
                <a:spcPts val="1200"/>
              </a:spcBef>
              <a:spcAft>
                <a:spcPts val="200"/>
              </a:spcAft>
              <a:buClr>
                <a:schemeClr val="accent2"/>
              </a:buClr>
              <a:buSzPct val="100000"/>
              <a:buFont typeface="Tw Cen MT" panose="020B0602020104020603" pitchFamily="34" charset="0"/>
              <a:buChar char=" "/>
            </a:pPr>
            <a:endParaRPr lang="de-DE" i="1" dirty="0">
              <a:latin typeface="Candara" pitchFamily="34" charset="0"/>
            </a:endParaRPr>
          </a:p>
          <a:p>
            <a:pPr marL="91440" marR="0" lvl="0" indent="-91440" algn="l" defTabSz="914400" rtl="0" eaLnBrk="1" fontAlgn="auto" latinLnBrk="0" hangingPunct="1">
              <a:lnSpc>
                <a:spcPct val="90000"/>
              </a:lnSpc>
              <a:spcBef>
                <a:spcPts val="1200"/>
              </a:spcBef>
              <a:spcAft>
                <a:spcPts val="200"/>
              </a:spcAft>
              <a:buClr>
                <a:schemeClr val="accent2"/>
              </a:buClr>
              <a:buSzPct val="100000"/>
              <a:buFont typeface="Tw Cen MT" panose="020B0602020104020603" pitchFamily="34" charset="0"/>
              <a:buChar char=" "/>
              <a:tabLst/>
              <a:defRPr/>
            </a:pPr>
            <a:r>
              <a:rPr kumimoji="0" lang="de-DE" b="0" i="1" u="none" strike="noStrike" kern="1200" cap="none" spc="0" normalizeH="0" baseline="0" noProof="0" dirty="0">
                <a:ln>
                  <a:noFill/>
                </a:ln>
                <a:solidFill>
                  <a:schemeClr val="tx1"/>
                </a:solidFill>
                <a:effectLst/>
                <a:uLnTx/>
                <a:uFillTx/>
                <a:latin typeface="Candara" pitchFamily="34" charset="0"/>
              </a:rPr>
              <a:t> </a:t>
            </a:r>
            <a:endParaRPr kumimoji="0" lang="de-DE" b="1" i="1" u="none" strike="noStrike" kern="1200" cap="none" spc="0" normalizeH="0" baseline="0" noProof="0" dirty="0">
              <a:ln>
                <a:noFill/>
              </a:ln>
              <a:solidFill>
                <a:schemeClr val="tx1"/>
              </a:solidFill>
              <a:effectLst/>
              <a:uLnTx/>
              <a:uFillTx/>
              <a:latin typeface="Candar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Peers – Überbetonung </a:t>
            </a:r>
          </a:p>
        </p:txBody>
      </p:sp>
      <p:sp>
        <p:nvSpPr>
          <p:cNvPr id="5" name="Foliennummernplatzhalter 4"/>
          <p:cNvSpPr>
            <a:spLocks noGrp="1"/>
          </p:cNvSpPr>
          <p:nvPr>
            <p:ph type="sldNum" sz="quarter" idx="12"/>
          </p:nvPr>
        </p:nvSpPr>
        <p:spPr/>
        <p:txBody>
          <a:bodyPr/>
          <a:lstStyle/>
          <a:p>
            <a:fld id="{4FAB73BC-B049-4115-A692-8D63A059BFB8}" type="slidenum">
              <a:rPr lang="en-US" smtClean="0"/>
              <a:pPr/>
              <a:t>17</a:t>
            </a:fld>
            <a:endParaRPr lang="en-US" dirty="0"/>
          </a:p>
        </p:txBody>
      </p:sp>
      <p:graphicFrame>
        <p:nvGraphicFramePr>
          <p:cNvPr id="6" name="Diagramm 5"/>
          <p:cNvGraphicFramePr/>
          <p:nvPr/>
        </p:nvGraphicFramePr>
        <p:xfrm>
          <a:off x="438539" y="1570803"/>
          <a:ext cx="9144000" cy="49480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
        <p:nvSpPr>
          <p:cNvPr id="8" name="Inhaltsplatzhalter 2"/>
          <p:cNvSpPr txBox="1">
            <a:spLocks/>
          </p:cNvSpPr>
          <p:nvPr/>
        </p:nvSpPr>
        <p:spPr>
          <a:xfrm>
            <a:off x="9233452" y="2289315"/>
            <a:ext cx="2673626" cy="4023360"/>
          </a:xfrm>
          <a:prstGeom prst="rect">
            <a:avLst/>
          </a:prstGeom>
        </p:spPr>
        <p:txBody>
          <a:bodyPr vert="horz" lIns="45720" tIns="45720" rIns="45720" bIns="45720" rtlCol="0">
            <a:noAutofit/>
          </a:bodyPr>
          <a:lstStyle/>
          <a:p>
            <a:pPr marL="91440" indent="-91440" defTabSz="914400">
              <a:lnSpc>
                <a:spcPct val="90000"/>
              </a:lnSpc>
              <a:spcBef>
                <a:spcPts val="1200"/>
              </a:spcBef>
              <a:spcAft>
                <a:spcPts val="200"/>
              </a:spcAft>
              <a:buClr>
                <a:schemeClr val="accent2"/>
              </a:buClr>
              <a:buSzPct val="100000"/>
              <a:buFont typeface="Tw Cen MT" panose="020B0602020104020603" pitchFamily="34" charset="0"/>
              <a:buChar char=" "/>
            </a:pPr>
            <a:r>
              <a:rPr lang="de-DE" dirty="0">
                <a:latin typeface="Candara" pitchFamily="34" charset="0"/>
              </a:rPr>
              <a:t>„</a:t>
            </a:r>
            <a:r>
              <a:rPr lang="de-DE" i="1" dirty="0">
                <a:latin typeface="Candara" pitchFamily="34" charset="0"/>
              </a:rPr>
              <a:t>Das war erstmal wie so ein Ankommen, also zu sehen „Ja, es gibt andere Jungs, die ähnlich sind wie ich und auch schwul sind.“ (Bjarne, 21 Jahre)</a:t>
            </a:r>
            <a:endParaRPr lang="de-DE" b="1" i="1" dirty="0">
              <a:latin typeface="Candara" pitchFamily="34" charset="0"/>
            </a:endParaRPr>
          </a:p>
          <a:p>
            <a:pPr marL="91440" indent="-91440" defTabSz="914400">
              <a:lnSpc>
                <a:spcPct val="90000"/>
              </a:lnSpc>
              <a:spcBef>
                <a:spcPts val="1200"/>
              </a:spcBef>
              <a:spcAft>
                <a:spcPts val="200"/>
              </a:spcAft>
              <a:buClr>
                <a:schemeClr val="accent2"/>
              </a:buClr>
              <a:buSzPct val="100000"/>
              <a:buFont typeface="Tw Cen MT" panose="020B0602020104020603" pitchFamily="34" charset="0"/>
              <a:buChar char=" "/>
            </a:pPr>
            <a:endParaRPr lang="de-DE" b="1" i="1" dirty="0">
              <a:latin typeface="Candara" pitchFamily="34" charset="0"/>
            </a:endParaRPr>
          </a:p>
          <a:p>
            <a:pPr marL="91440" indent="-91440" defTabSz="914400">
              <a:lnSpc>
                <a:spcPct val="90000"/>
              </a:lnSpc>
              <a:spcBef>
                <a:spcPts val="1200"/>
              </a:spcBef>
              <a:spcAft>
                <a:spcPts val="200"/>
              </a:spcAft>
              <a:buClr>
                <a:schemeClr val="accent2"/>
              </a:buClr>
              <a:buSzPct val="100000"/>
              <a:buFont typeface="Tw Cen MT" panose="020B0602020104020603" pitchFamily="34" charset="0"/>
              <a:buChar char=" "/>
            </a:pPr>
            <a:endParaRPr lang="de-DE" i="1" dirty="0">
              <a:latin typeface="Candara" pitchFamily="34" charset="0"/>
            </a:endParaRPr>
          </a:p>
          <a:p>
            <a:pPr marL="91440" marR="0" lvl="0" indent="-91440" algn="l" defTabSz="914400" rtl="0" eaLnBrk="1" fontAlgn="auto" latinLnBrk="0" hangingPunct="1">
              <a:lnSpc>
                <a:spcPct val="90000"/>
              </a:lnSpc>
              <a:spcBef>
                <a:spcPts val="1200"/>
              </a:spcBef>
              <a:spcAft>
                <a:spcPts val="200"/>
              </a:spcAft>
              <a:buClr>
                <a:schemeClr val="accent2"/>
              </a:buClr>
              <a:buSzPct val="100000"/>
              <a:buFont typeface="Tw Cen MT" panose="020B0602020104020603" pitchFamily="34" charset="0"/>
              <a:buChar char=" "/>
              <a:tabLst/>
              <a:defRPr/>
            </a:pPr>
            <a:r>
              <a:rPr kumimoji="0" lang="de-DE" b="0" i="1" u="none" strike="noStrike" kern="1200" cap="none" spc="0" normalizeH="0" baseline="0" noProof="0" dirty="0">
                <a:ln>
                  <a:noFill/>
                </a:ln>
                <a:solidFill>
                  <a:schemeClr val="tx1"/>
                </a:solidFill>
                <a:effectLst/>
                <a:uLnTx/>
                <a:uFillTx/>
                <a:latin typeface="Candara" pitchFamily="34" charset="0"/>
              </a:rPr>
              <a:t> </a:t>
            </a:r>
            <a:endParaRPr kumimoji="0" lang="de-DE" b="1" i="1" u="none" strike="noStrike" kern="1200" cap="none" spc="0" normalizeH="0" baseline="0" noProof="0" dirty="0">
              <a:ln>
                <a:noFill/>
              </a:ln>
              <a:solidFill>
                <a:schemeClr val="tx1"/>
              </a:solidFill>
              <a:effectLst/>
              <a:uLnTx/>
              <a:uFillTx/>
              <a:latin typeface="Candar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Diskriminierung in drei Kontexten</a:t>
            </a:r>
          </a:p>
        </p:txBody>
      </p:sp>
      <p:sp>
        <p:nvSpPr>
          <p:cNvPr id="5" name="Foliennummernplatzhalter 4"/>
          <p:cNvSpPr>
            <a:spLocks noGrp="1"/>
          </p:cNvSpPr>
          <p:nvPr>
            <p:ph type="sldNum" sz="quarter" idx="12"/>
          </p:nvPr>
        </p:nvSpPr>
        <p:spPr/>
        <p:txBody>
          <a:bodyPr/>
          <a:lstStyle/>
          <a:p>
            <a:fld id="{4FAB73BC-B049-4115-A692-8D63A059BFB8}" type="slidenum">
              <a:rPr lang="en-US" smtClean="0"/>
              <a:pPr/>
              <a:t>18</a:t>
            </a:fld>
            <a:endParaRPr lang="en-US" dirty="0"/>
          </a:p>
        </p:txBody>
      </p:sp>
      <p:graphicFrame>
        <p:nvGraphicFramePr>
          <p:cNvPr id="7" name="Diagramm 6"/>
          <p:cNvGraphicFramePr/>
          <p:nvPr/>
        </p:nvGraphicFramePr>
        <p:xfrm>
          <a:off x="466531" y="1556589"/>
          <a:ext cx="9144000" cy="49480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
        <p:nvSpPr>
          <p:cNvPr id="10" name="Inhaltsplatzhalter 2"/>
          <p:cNvSpPr>
            <a:spLocks noGrp="1"/>
          </p:cNvSpPr>
          <p:nvPr>
            <p:ph idx="1"/>
          </p:nvPr>
        </p:nvSpPr>
        <p:spPr>
          <a:xfrm>
            <a:off x="9563877" y="2192690"/>
            <a:ext cx="2435289" cy="3816220"/>
          </a:xfrm>
        </p:spPr>
        <p:txBody>
          <a:bodyPr>
            <a:normAutofit/>
          </a:bodyPr>
          <a:lstStyle/>
          <a:p>
            <a:pPr>
              <a:buNone/>
            </a:pPr>
            <a:r>
              <a:rPr lang="de-DE" sz="2000" dirty="0"/>
              <a:t>Insgesamt erfahren 82% der Befragten eine Diskriminierung in mind. einem Kontext</a:t>
            </a:r>
          </a:p>
          <a:p>
            <a:pPr>
              <a:buNone/>
            </a:pPr>
            <a:r>
              <a:rPr lang="de-DE" sz="2000" dirty="0"/>
              <a:t>Unter den </a:t>
            </a:r>
            <a:r>
              <a:rPr lang="de-DE" sz="2000" dirty="0" err="1"/>
              <a:t>trans</a:t>
            </a:r>
            <a:r>
              <a:rPr lang="de-DE" sz="2000" dirty="0"/>
              <a:t>* Jugendlichen sind es 96%</a:t>
            </a:r>
          </a:p>
          <a:p>
            <a:pPr>
              <a:buNone/>
            </a:pPr>
            <a:r>
              <a:rPr lang="de-DE" sz="2000" dirty="0"/>
              <a:t>Pro Kontext sind es jeweils knapp 2/3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 FÜR DIE AUFMERKSAMKEIT</a:t>
            </a:r>
          </a:p>
        </p:txBody>
      </p:sp>
      <p:sp>
        <p:nvSpPr>
          <p:cNvPr id="3" name="Textplatzhalter 2"/>
          <p:cNvSpPr>
            <a:spLocks noGrp="1"/>
          </p:cNvSpPr>
          <p:nvPr>
            <p:ph type="body" idx="1"/>
          </p:nvPr>
        </p:nvSpPr>
        <p:spPr/>
        <p:txBody>
          <a:bodyPr>
            <a:normAutofit/>
          </a:bodyPr>
          <a:lstStyle/>
          <a:p>
            <a:r>
              <a:rPr lang="de-DE" sz="2400" dirty="0"/>
              <a:t>Welche Fragen </a:t>
            </a:r>
          </a:p>
          <a:p>
            <a:r>
              <a:rPr lang="de-DE" sz="2400" dirty="0"/>
              <a:t>gibt es?</a:t>
            </a:r>
          </a:p>
        </p:txBody>
      </p:sp>
      <p:sp>
        <p:nvSpPr>
          <p:cNvPr id="5" name="Foliennummernplatzhalter 4"/>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6" name="Picture 2"/>
          <p:cNvPicPr>
            <a:picLocks noChangeAspect="1" noChangeArrowheads="1"/>
          </p:cNvPicPr>
          <p:nvPr/>
        </p:nvPicPr>
        <p:blipFill>
          <a:blip r:embed="rId2"/>
          <a:srcRect/>
          <a:stretch>
            <a:fillRect/>
          </a:stretch>
        </p:blipFill>
        <p:spPr bwMode="auto">
          <a:xfrm>
            <a:off x="618397" y="-9938"/>
            <a:ext cx="8147915" cy="4581866"/>
          </a:xfrm>
          <a:prstGeom prst="rect">
            <a:avLst/>
          </a:prstGeom>
          <a:noFill/>
          <a:ln w="9525">
            <a:noFill/>
            <a:miter lim="800000"/>
            <a:headEnd/>
            <a:tailEnd/>
          </a:ln>
          <a:effectLst/>
        </p:spPr>
      </p:pic>
      <p:sp>
        <p:nvSpPr>
          <p:cNvPr id="7" name="Textfeld 6"/>
          <p:cNvSpPr txBox="1"/>
          <p:nvPr/>
        </p:nvSpPr>
        <p:spPr>
          <a:xfrm>
            <a:off x="8743750" y="4143102"/>
            <a:ext cx="5260191" cy="461665"/>
          </a:xfrm>
          <a:prstGeom prst="rect">
            <a:avLst/>
          </a:prstGeom>
          <a:noFill/>
        </p:spPr>
        <p:txBody>
          <a:bodyPr wrap="square" rtlCol="0">
            <a:spAutoFit/>
          </a:bodyPr>
          <a:lstStyle/>
          <a:p>
            <a:r>
              <a:rPr lang="de-DE" sz="1200" dirty="0"/>
              <a:t>Bildquelle: https://www.geschichte-in-bewegung.de</a:t>
            </a:r>
          </a:p>
          <a:p>
            <a:r>
              <a:rPr lang="de-DE" sz="1200" dirty="0"/>
              <a:t>/orte/</a:t>
            </a:r>
            <a:r>
              <a:rPr lang="de-DE" sz="1200" dirty="0" err="1"/>
              <a:t>jugend-museum</a:t>
            </a:r>
            <a:r>
              <a:rPr lang="de-DE" sz="1200" dirty="0"/>
              <a:t>/#images-4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solidFill>
                  <a:srgbClr val="9CBEBD"/>
                </a:solidFill>
              </a:rPr>
              <a:t> </a:t>
            </a:r>
            <a:r>
              <a:rPr lang="de-DE" dirty="0">
                <a:solidFill>
                  <a:schemeClr val="tx1"/>
                </a:solidFill>
              </a:rPr>
              <a:t>sexuelle und </a:t>
            </a:r>
            <a:br>
              <a:rPr lang="de-DE" dirty="0">
                <a:solidFill>
                  <a:schemeClr val="tx1"/>
                </a:solidFill>
              </a:rPr>
            </a:br>
            <a:r>
              <a:rPr lang="de-DE" dirty="0">
                <a:solidFill>
                  <a:schemeClr val="tx1"/>
                </a:solidFill>
              </a:rPr>
              <a:t>geschlechtliche </a:t>
            </a:r>
            <a:br>
              <a:rPr lang="de-DE" dirty="0">
                <a:solidFill>
                  <a:schemeClr val="tx1"/>
                </a:solidFill>
              </a:rPr>
            </a:br>
            <a:r>
              <a:rPr lang="de-DE" dirty="0">
                <a:solidFill>
                  <a:srgbClr val="9CBEBD"/>
                </a:solidFill>
              </a:rPr>
              <a:t>Vielfalt</a:t>
            </a:r>
            <a:endParaRPr lang="de-DE" sz="4000" dirty="0"/>
          </a:p>
        </p:txBody>
      </p:sp>
      <p:sp>
        <p:nvSpPr>
          <p:cNvPr id="3" name="Textplatzhalter 2"/>
          <p:cNvSpPr>
            <a:spLocks noGrp="1"/>
          </p:cNvSpPr>
          <p:nvPr>
            <p:ph type="body" idx="1"/>
          </p:nvPr>
        </p:nvSpPr>
        <p:spPr>
          <a:xfrm>
            <a:off x="8610599" y="4960137"/>
            <a:ext cx="3733801" cy="1463040"/>
          </a:xfrm>
        </p:spPr>
        <p:txBody>
          <a:bodyPr>
            <a:normAutofit/>
          </a:bodyPr>
          <a:lstStyle/>
          <a:p>
            <a:r>
              <a:rPr lang="de-DE" sz="2400" dirty="0"/>
              <a:t>Ein Modell</a:t>
            </a:r>
          </a:p>
        </p:txBody>
      </p:sp>
      <p:sp>
        <p:nvSpPr>
          <p:cNvPr id="5" name="Foliennummernplatzhalter 4"/>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1026" name="Picture 2" descr="Z:\home\folke\Schreibtisch\Lehre\13_2021_Jugendarbeit verqueeren\Visualisierungen - Präsentation\20994163_1229947450444699_660822328680433226_n.jpg"/>
          <p:cNvPicPr>
            <a:picLocks noChangeAspect="1" noChangeArrowheads="1"/>
          </p:cNvPicPr>
          <p:nvPr/>
        </p:nvPicPr>
        <p:blipFill>
          <a:blip r:embed="rId2"/>
          <a:srcRect/>
          <a:stretch>
            <a:fillRect/>
          </a:stretch>
        </p:blipFill>
        <p:spPr bwMode="auto">
          <a:xfrm>
            <a:off x="547393" y="0"/>
            <a:ext cx="4642461" cy="4562669"/>
          </a:xfrm>
          <a:prstGeom prst="rect">
            <a:avLst/>
          </a:prstGeom>
          <a:noFill/>
        </p:spPr>
      </p:pic>
      <p:sp>
        <p:nvSpPr>
          <p:cNvPr id="7" name="Textfeld 6"/>
          <p:cNvSpPr txBox="1"/>
          <p:nvPr/>
        </p:nvSpPr>
        <p:spPr>
          <a:xfrm>
            <a:off x="5229546" y="4302126"/>
            <a:ext cx="6962454" cy="276999"/>
          </a:xfrm>
          <a:prstGeom prst="rect">
            <a:avLst/>
          </a:prstGeom>
          <a:noFill/>
        </p:spPr>
        <p:txBody>
          <a:bodyPr wrap="square" rtlCol="0">
            <a:spAutoFit/>
          </a:bodyPr>
          <a:lstStyle/>
          <a:p>
            <a:r>
              <a:rPr lang="de-DE" sz="1200" dirty="0"/>
              <a:t>Bildquelle: https://www.teenvogue.com/story/10-year-old-girl-slams-transphobia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06B33-011B-4FA6-8B08-39BBED59A089}"/>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965ED7F5-75F8-4252-A2F2-F105E22D478C}"/>
              </a:ext>
            </a:extLst>
          </p:cNvPr>
          <p:cNvSpPr>
            <a:spLocks noGrp="1"/>
          </p:cNvSpPr>
          <p:nvPr>
            <p:ph type="body" idx="1"/>
          </p:nvPr>
        </p:nvSpPr>
        <p:spPr/>
        <p:txBody>
          <a:bodyPr/>
          <a:lstStyle/>
          <a:p>
            <a:endParaRPr lang="de-DE"/>
          </a:p>
        </p:txBody>
      </p:sp>
      <p:sp>
        <p:nvSpPr>
          <p:cNvPr id="4" name="Fußzeilenplatzhalter 3">
            <a:extLst>
              <a:ext uri="{FF2B5EF4-FFF2-40B4-BE49-F238E27FC236}">
                <a16:creationId xmlns:a16="http://schemas.microsoft.com/office/drawing/2014/main" id="{3A12E38F-6212-44C0-93DC-A7AE15E979AE}"/>
              </a:ext>
            </a:extLst>
          </p:cNvPr>
          <p:cNvSpPr>
            <a:spLocks noGrp="1"/>
          </p:cNvSpPr>
          <p:nvPr>
            <p:ph type="ftr" sz="quarter" idx="11"/>
          </p:nvPr>
        </p:nvSpPr>
        <p:spPr/>
        <p:txBody>
          <a:bodyPr/>
          <a:lstStyle/>
          <a:p>
            <a:r>
              <a:rPr lang="de-DE"/>
              <a:t>Brodersen: Jugendhilfe für alle</a:t>
            </a:r>
            <a:endParaRPr lang="en-US" dirty="0"/>
          </a:p>
        </p:txBody>
      </p:sp>
      <p:sp>
        <p:nvSpPr>
          <p:cNvPr id="5" name="Foliennummernplatzhalter 4">
            <a:extLst>
              <a:ext uri="{FF2B5EF4-FFF2-40B4-BE49-F238E27FC236}">
                <a16:creationId xmlns:a16="http://schemas.microsoft.com/office/drawing/2014/main" id="{80DDBE2F-A5F0-46E8-8106-F87D1FC58E4B}"/>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22797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Queere</a:t>
            </a:r>
            <a:r>
              <a:rPr lang="de-DE" dirty="0"/>
              <a:t> Perspektiven </a:t>
            </a:r>
            <a:br>
              <a:rPr lang="de-DE" dirty="0"/>
            </a:br>
            <a:r>
              <a:rPr lang="de-DE" dirty="0"/>
              <a:t>in der Jugendarbeit</a:t>
            </a:r>
          </a:p>
        </p:txBody>
      </p:sp>
      <p:sp>
        <p:nvSpPr>
          <p:cNvPr id="3" name="Textplatzhalter 2"/>
          <p:cNvSpPr>
            <a:spLocks noGrp="1"/>
          </p:cNvSpPr>
          <p:nvPr>
            <p:ph type="body" idx="1"/>
          </p:nvPr>
        </p:nvSpPr>
        <p:spPr/>
        <p:txBody>
          <a:bodyPr>
            <a:normAutofit/>
          </a:bodyPr>
          <a:lstStyle/>
          <a:p>
            <a:r>
              <a:rPr lang="de-DE" sz="2400" dirty="0"/>
              <a:t>Was können wir ändern und wie?</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21</a:t>
            </a:fld>
            <a:endParaRPr lang="en-US" dirty="0"/>
          </a:p>
        </p:txBody>
      </p:sp>
      <p:pic>
        <p:nvPicPr>
          <p:cNvPr id="6" name="Picture 2"/>
          <p:cNvPicPr>
            <a:picLocks noChangeAspect="1" noChangeArrowheads="1"/>
          </p:cNvPicPr>
          <p:nvPr/>
        </p:nvPicPr>
        <p:blipFill>
          <a:blip r:embed="rId2"/>
          <a:srcRect/>
          <a:stretch>
            <a:fillRect/>
          </a:stretch>
        </p:blipFill>
        <p:spPr bwMode="auto">
          <a:xfrm>
            <a:off x="618397" y="-9938"/>
            <a:ext cx="8147915" cy="4581866"/>
          </a:xfrm>
          <a:prstGeom prst="rect">
            <a:avLst/>
          </a:prstGeom>
          <a:noFill/>
          <a:ln w="9525">
            <a:noFill/>
            <a:miter lim="800000"/>
            <a:headEnd/>
            <a:tailEnd/>
          </a:ln>
          <a:effectLst/>
        </p:spPr>
      </p:pic>
      <p:sp>
        <p:nvSpPr>
          <p:cNvPr id="7" name="Textfeld 6"/>
          <p:cNvSpPr txBox="1"/>
          <p:nvPr/>
        </p:nvSpPr>
        <p:spPr>
          <a:xfrm>
            <a:off x="8743750" y="4143102"/>
            <a:ext cx="5260191" cy="461665"/>
          </a:xfrm>
          <a:prstGeom prst="rect">
            <a:avLst/>
          </a:prstGeom>
          <a:noFill/>
        </p:spPr>
        <p:txBody>
          <a:bodyPr wrap="square" rtlCol="0">
            <a:spAutoFit/>
          </a:bodyPr>
          <a:lstStyle/>
          <a:p>
            <a:r>
              <a:rPr lang="de-DE" sz="1200" dirty="0"/>
              <a:t>Bildquelle: https://www.geschichte-in-bewegung.de</a:t>
            </a:r>
          </a:p>
          <a:p>
            <a:r>
              <a:rPr lang="de-DE" sz="1200" dirty="0"/>
              <a:t>/orte/</a:t>
            </a:r>
            <a:r>
              <a:rPr lang="de-DE" sz="1200" dirty="0" err="1"/>
              <a:t>jugend-museum</a:t>
            </a:r>
            <a:r>
              <a:rPr lang="de-DE" sz="1200" dirty="0"/>
              <a:t>/#images-4</a:t>
            </a:r>
          </a:p>
        </p:txBody>
      </p:sp>
    </p:spTree>
    <p:extLst>
      <p:ext uri="{BB962C8B-B14F-4D97-AF65-F5344CB8AC3E}">
        <p14:creationId xmlns:p14="http://schemas.microsoft.com/office/powerpoint/2010/main" val="116196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Gründe für </a:t>
            </a:r>
            <a:r>
              <a:rPr lang="de-DE" dirty="0" err="1"/>
              <a:t>Queere</a:t>
            </a:r>
            <a:r>
              <a:rPr lang="de-DE" dirty="0"/>
              <a:t> Perspektiven</a:t>
            </a:r>
          </a:p>
        </p:txBody>
      </p:sp>
      <p:sp>
        <p:nvSpPr>
          <p:cNvPr id="3" name="Inhaltsplatzhalter 2"/>
          <p:cNvSpPr>
            <a:spLocks noGrp="1"/>
          </p:cNvSpPr>
          <p:nvPr>
            <p:ph idx="1"/>
          </p:nvPr>
        </p:nvSpPr>
        <p:spPr>
          <a:xfrm>
            <a:off x="1024127" y="2172929"/>
            <a:ext cx="10046995" cy="4460895"/>
          </a:xfrm>
        </p:spPr>
        <p:txBody>
          <a:bodyPr>
            <a:normAutofit/>
          </a:bodyPr>
          <a:lstStyle/>
          <a:p>
            <a:r>
              <a:rPr lang="de-DE" dirty="0"/>
              <a:t>… weil </a:t>
            </a:r>
            <a:r>
              <a:rPr lang="de-DE" dirty="0" err="1"/>
              <a:t>Inklusivität</a:t>
            </a:r>
            <a:r>
              <a:rPr lang="de-DE" dirty="0"/>
              <a:t> eine Richtschnur unserer Organisation ist – </a:t>
            </a:r>
            <a:r>
              <a:rPr lang="de-DE" b="1" dirty="0"/>
              <a:t>ethische Grundlage</a:t>
            </a:r>
          </a:p>
          <a:p>
            <a:r>
              <a:rPr lang="de-DE" dirty="0"/>
              <a:t>… weil jede*r Jugendliche*r Anspruch auf positive Rahmenbedingungen für sein Aufwachsen hat und wir diese bieten können – Jugendhilfe wirkt auf die Gleichstellung der Lebensbedingungen von Mädchen, Jungen, </a:t>
            </a:r>
            <a:r>
              <a:rPr lang="de-DE" dirty="0" err="1"/>
              <a:t>trans</a:t>
            </a:r>
            <a:r>
              <a:rPr lang="de-DE" dirty="0"/>
              <a:t>* und nicht-binären Jugendlichen hin – (rechtliche) </a:t>
            </a:r>
            <a:r>
              <a:rPr lang="de-DE" b="1" dirty="0"/>
              <a:t>Aufgabe von Jugendhilfe </a:t>
            </a:r>
            <a:r>
              <a:rPr lang="de-DE" dirty="0"/>
              <a:t>nach dem Kinder- und Jugendstärkungsgesetz</a:t>
            </a:r>
            <a:endParaRPr lang="de-DE" b="1" dirty="0"/>
          </a:p>
          <a:p>
            <a:r>
              <a:rPr lang="de-DE" dirty="0"/>
              <a:t>… weil wir queere Jugendliche unterstützen möchten, die unsere Einrichtung nutzen – </a:t>
            </a:r>
            <a:r>
              <a:rPr lang="de-DE" b="1" dirty="0"/>
              <a:t>Teilnehmenden- und Subjektorientierung </a:t>
            </a:r>
          </a:p>
          <a:p>
            <a:r>
              <a:rPr lang="de-DE" dirty="0"/>
              <a:t>… weil geschlechtliche und sexuelle Vielfalt allen Jugendlichen ermöglicht, Normen zu bearbeiten und sich selbst zu gestalten – </a:t>
            </a:r>
            <a:r>
              <a:rPr lang="de-DE" b="1" dirty="0"/>
              <a:t>Erziehungsziel der Selbstbestimmung </a:t>
            </a:r>
          </a:p>
          <a:p>
            <a:r>
              <a:rPr lang="de-DE" dirty="0"/>
              <a:t>… weil wir in einer Gesellschaft leben, die durch geschlechtliche und sexuelle Vielfalt geprägt ist und wir allen Jugendlichen einen angemessenen Umgang damit vermitteln wollen – </a:t>
            </a:r>
            <a:r>
              <a:rPr lang="de-DE" b="1" dirty="0"/>
              <a:t>Bildungsauftrag in der Post-Moderne</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Negativ formuliert: Wogegen wir Arbeiten</a:t>
            </a:r>
          </a:p>
        </p:txBody>
      </p:sp>
      <p:sp>
        <p:nvSpPr>
          <p:cNvPr id="3" name="Inhaltsplatzhalter 2"/>
          <p:cNvSpPr>
            <a:spLocks noGrp="1"/>
          </p:cNvSpPr>
          <p:nvPr>
            <p:ph idx="1"/>
          </p:nvPr>
        </p:nvSpPr>
        <p:spPr/>
        <p:txBody>
          <a:bodyPr>
            <a:normAutofit lnSpcReduction="10000"/>
          </a:bodyPr>
          <a:lstStyle/>
          <a:p>
            <a:pPr>
              <a:buFont typeface="Arial" pitchFamily="34" charset="0"/>
              <a:buChar char="•"/>
            </a:pPr>
            <a:r>
              <a:rPr lang="de-DE" dirty="0"/>
              <a:t> Nicht-</a:t>
            </a:r>
            <a:r>
              <a:rPr lang="de-DE" dirty="0" err="1"/>
              <a:t>Ernstnehmen</a:t>
            </a:r>
            <a:r>
              <a:rPr lang="de-DE" dirty="0"/>
              <a:t> </a:t>
            </a:r>
          </a:p>
          <a:p>
            <a:pPr>
              <a:buFont typeface="Arial" pitchFamily="34" charset="0"/>
              <a:buChar char="•"/>
            </a:pPr>
            <a:r>
              <a:rPr lang="de-DE" dirty="0"/>
              <a:t> Abwertung </a:t>
            </a:r>
          </a:p>
          <a:p>
            <a:pPr>
              <a:buFont typeface="Arial" pitchFamily="34" charset="0"/>
              <a:buChar char="•"/>
            </a:pPr>
            <a:r>
              <a:rPr lang="de-DE" dirty="0"/>
              <a:t> Ausgrenzung </a:t>
            </a:r>
          </a:p>
          <a:p>
            <a:pPr>
              <a:buFont typeface="Arial" pitchFamily="34" charset="0"/>
              <a:buChar char="•"/>
            </a:pPr>
            <a:r>
              <a:rPr lang="de-DE" dirty="0"/>
              <a:t> Gewalt </a:t>
            </a:r>
          </a:p>
          <a:p>
            <a:pPr>
              <a:buNone/>
            </a:pPr>
            <a:r>
              <a:rPr lang="de-DE" i="1" dirty="0"/>
              <a:t>Aber auch:</a:t>
            </a:r>
          </a:p>
          <a:p>
            <a:pPr>
              <a:buFont typeface="Arial" pitchFamily="34" charset="0"/>
              <a:buChar char="•"/>
            </a:pPr>
            <a:r>
              <a:rPr lang="de-DE" dirty="0"/>
              <a:t> Verschweigen / Zwang zur Unsichtbarkeit </a:t>
            </a:r>
          </a:p>
          <a:p>
            <a:pPr>
              <a:buFont typeface="Arial" pitchFamily="34" charset="0"/>
              <a:buChar char="•"/>
            </a:pPr>
            <a:r>
              <a:rPr lang="de-DE" dirty="0"/>
              <a:t> übergriffige Fragen </a:t>
            </a:r>
          </a:p>
          <a:p>
            <a:pPr>
              <a:buFont typeface="Arial" pitchFamily="34" charset="0"/>
              <a:buChar char="•"/>
            </a:pPr>
            <a:r>
              <a:rPr lang="de-DE" dirty="0"/>
              <a:t> </a:t>
            </a:r>
            <a:r>
              <a:rPr lang="de-DE" dirty="0" err="1"/>
              <a:t>Verbesonderung</a:t>
            </a:r>
            <a:r>
              <a:rPr lang="de-DE" dirty="0"/>
              <a:t> / Dramatisierung / Hervorhebung </a:t>
            </a:r>
          </a:p>
          <a:p>
            <a:pPr>
              <a:buFont typeface="Arial" pitchFamily="34" charset="0"/>
              <a:buChar char="•"/>
            </a:pPr>
            <a:r>
              <a:rPr lang="de-DE" dirty="0"/>
              <a:t> Verallgemeinerungen </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Zielkorridore 1/2</a:t>
            </a:r>
          </a:p>
        </p:txBody>
      </p:sp>
      <p:sp>
        <p:nvSpPr>
          <p:cNvPr id="3" name="Inhaltsplatzhalter 2"/>
          <p:cNvSpPr>
            <a:spLocks noGrp="1"/>
          </p:cNvSpPr>
          <p:nvPr>
            <p:ph idx="1"/>
          </p:nvPr>
        </p:nvSpPr>
        <p:spPr/>
        <p:txBody>
          <a:bodyPr>
            <a:normAutofit/>
          </a:bodyPr>
          <a:lstStyle/>
          <a:p>
            <a:r>
              <a:rPr lang="de-DE" b="1" dirty="0"/>
              <a:t>positives Klima</a:t>
            </a:r>
            <a:r>
              <a:rPr lang="de-DE" dirty="0"/>
              <a:t> – in dem Abwertungen aufgefangen und wertschätzende Bezugnahmen gefordert werden</a:t>
            </a:r>
          </a:p>
          <a:p>
            <a:r>
              <a:rPr lang="de-DE" b="1" dirty="0"/>
              <a:t>reflektierte Geschlechterdifferenzierungen </a:t>
            </a:r>
            <a:r>
              <a:rPr lang="de-DE" dirty="0"/>
              <a:t>– die Geschlechtertrennungen vornehmen, erfahrbar machen und anschließende Effekte reflektieren </a:t>
            </a:r>
          </a:p>
          <a:p>
            <a:r>
              <a:rPr lang="de-DE" b="1" dirty="0"/>
              <a:t>reduzierte Geschlechternormierungen </a:t>
            </a:r>
            <a:r>
              <a:rPr lang="de-DE" dirty="0"/>
              <a:t>– die Menschen selbstbestimmt ausfüllen und genießen können und die zugleich hinterfragbar sind und ohne Sanktion übertreten werden </a:t>
            </a:r>
          </a:p>
          <a:p>
            <a:r>
              <a:rPr lang="de-DE" b="1" dirty="0"/>
              <a:t>selbstverständliche Akzeptanz </a:t>
            </a:r>
            <a:r>
              <a:rPr lang="de-DE" dirty="0"/>
              <a:t>– die zur Selbstbestimmung ermutigt und artikulierte Zugehörigkeiten in Bezug auf Geschlecht und Sexualität anerkennt, ohne ‚Nachforschungen‘ anzustellen</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Zielkorridore 2/2</a:t>
            </a:r>
          </a:p>
        </p:txBody>
      </p:sp>
      <p:sp>
        <p:nvSpPr>
          <p:cNvPr id="3" name="Inhaltsplatzhalter 2"/>
          <p:cNvSpPr>
            <a:spLocks noGrp="1"/>
          </p:cNvSpPr>
          <p:nvPr>
            <p:ph idx="1"/>
          </p:nvPr>
        </p:nvSpPr>
        <p:spPr/>
        <p:txBody>
          <a:bodyPr>
            <a:normAutofit lnSpcReduction="10000"/>
          </a:bodyPr>
          <a:lstStyle/>
          <a:p>
            <a:r>
              <a:rPr lang="de-DE" b="1" dirty="0"/>
              <a:t>offene Thematisierung</a:t>
            </a:r>
            <a:r>
              <a:rPr lang="de-DE" dirty="0"/>
              <a:t> – in der sexuelle und geschlechtliche Vielfalt selbstverständlich als Inhalt von Angeboten oder von Einzelpersonen aufgegriffen werden kann</a:t>
            </a:r>
          </a:p>
          <a:p>
            <a:pPr lvl="1"/>
            <a:r>
              <a:rPr lang="de-DE" dirty="0"/>
              <a:t>bedeutet auch: selbstbestimmtes Coming-out statt Fremd-Outing oder den Druck zum Coming-out</a:t>
            </a:r>
          </a:p>
          <a:p>
            <a:r>
              <a:rPr lang="de-DE" b="1" dirty="0"/>
              <a:t>ehrliche Solidarität </a:t>
            </a:r>
            <a:r>
              <a:rPr lang="de-DE" dirty="0"/>
              <a:t>– die formal eine Unterstützung beschließt, sich öffentlich (z.B. über Symbole) dazu bekennt und – im Rahmen der eigenen Möglichkeiten – daraus praktische Konsequenzen zieht </a:t>
            </a:r>
          </a:p>
          <a:p>
            <a:r>
              <a:rPr lang="de-DE" b="1" dirty="0"/>
              <a:t>sensible Konzepte für Übernachtungen und Hygiene </a:t>
            </a:r>
            <a:r>
              <a:rPr lang="de-DE" dirty="0"/>
              <a:t>– die Rücksicht auf Schutzbedürfnisse legen und selbstverständliche Zugehörigkeit möglich machen</a:t>
            </a:r>
          </a:p>
          <a:p>
            <a:r>
              <a:rPr lang="de-DE" b="1" dirty="0"/>
              <a:t>dialogische Intimität </a:t>
            </a:r>
            <a:r>
              <a:rPr lang="de-DE" dirty="0"/>
              <a:t>– die Freude an (allen) romantischen und sexuellen Beziehungen vermittelt und eine Vermittlung von Grenzen, Bedingungen und Bedürfnisse (von Einzelpersonen und Organisationen) stützt</a:t>
            </a:r>
          </a:p>
          <a:p>
            <a:endParaRPr lang="de-DE" dirty="0"/>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a:t>
            </a:r>
          </a:p>
        </p:txBody>
      </p:sp>
      <p:sp>
        <p:nvSpPr>
          <p:cNvPr id="3" name="Textplatzhalter 2"/>
          <p:cNvSpPr>
            <a:spLocks noGrp="1"/>
          </p:cNvSpPr>
          <p:nvPr>
            <p:ph type="body" idx="1"/>
          </p:nvPr>
        </p:nvSpPr>
        <p:spPr/>
        <p:txBody>
          <a:bodyPr>
            <a:normAutofit/>
          </a:bodyPr>
          <a:lstStyle/>
          <a:p>
            <a:r>
              <a:rPr lang="de-DE" sz="2400" dirty="0"/>
              <a:t>Was machen wir jetzt?</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6146" name="Picture 2" descr="Z:\home\folke\Schreibtisch\Lehre\13_2021_Jugendarbeit verqueeren\Visualisierungen - Präsentation\375156_541111999272289_1574765715_n.jpg"/>
          <p:cNvPicPr>
            <a:picLocks noChangeAspect="1" noChangeArrowheads="1"/>
          </p:cNvPicPr>
          <p:nvPr/>
        </p:nvPicPr>
        <p:blipFill>
          <a:blip r:embed="rId2"/>
          <a:srcRect b="3553"/>
          <a:stretch>
            <a:fillRect/>
          </a:stretch>
        </p:blipFill>
        <p:spPr bwMode="auto">
          <a:xfrm>
            <a:off x="832404" y="1"/>
            <a:ext cx="3643350" cy="4572000"/>
          </a:xfrm>
          <a:prstGeom prst="rect">
            <a:avLst/>
          </a:prstGeom>
          <a:noFill/>
        </p:spPr>
      </p:pic>
      <p:sp>
        <p:nvSpPr>
          <p:cNvPr id="7" name="Textfeld 6"/>
          <p:cNvSpPr txBox="1"/>
          <p:nvPr/>
        </p:nvSpPr>
        <p:spPr>
          <a:xfrm>
            <a:off x="4539498" y="4282247"/>
            <a:ext cx="5260191" cy="276999"/>
          </a:xfrm>
          <a:prstGeom prst="rect">
            <a:avLst/>
          </a:prstGeom>
          <a:noFill/>
        </p:spPr>
        <p:txBody>
          <a:bodyPr wrap="square" rtlCol="0">
            <a:spAutoFit/>
          </a:bodyPr>
          <a:lstStyle/>
          <a:p>
            <a:r>
              <a:rPr lang="de-DE" sz="1200" dirty="0"/>
              <a:t>Bildquelle: culturainquieta.com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Mögliche Schritte und Ansatzpunkte</a:t>
            </a:r>
          </a:p>
        </p:txBody>
      </p:sp>
      <p:sp>
        <p:nvSpPr>
          <p:cNvPr id="3" name="Inhaltsplatzhalter 2"/>
          <p:cNvSpPr>
            <a:spLocks noGrp="1"/>
          </p:cNvSpPr>
          <p:nvPr>
            <p:ph idx="1"/>
          </p:nvPr>
        </p:nvSpPr>
        <p:spPr>
          <a:xfrm>
            <a:off x="1024128" y="1743075"/>
            <a:ext cx="9720071" cy="4566285"/>
          </a:xfrm>
        </p:spPr>
        <p:txBody>
          <a:bodyPr>
            <a:normAutofit fontScale="92500" lnSpcReduction="10000"/>
          </a:bodyPr>
          <a:lstStyle/>
          <a:p>
            <a:pPr marL="457200" indent="-457200">
              <a:buClr>
                <a:schemeClr val="accent2">
                  <a:lumMod val="75000"/>
                </a:schemeClr>
              </a:buClr>
              <a:buFont typeface="+mj-lt"/>
              <a:buAutoNum type="arabicPeriod"/>
            </a:pPr>
            <a:r>
              <a:rPr lang="de-DE" dirty="0"/>
              <a:t>Kommunikation zum </a:t>
            </a:r>
            <a:r>
              <a:rPr lang="de-DE" b="1" dirty="0"/>
              <a:t>Thema eröffnen</a:t>
            </a:r>
            <a:r>
              <a:rPr lang="de-DE" dirty="0"/>
              <a:t> - für </a:t>
            </a:r>
            <a:r>
              <a:rPr lang="de-DE" dirty="0" err="1"/>
              <a:t>queere</a:t>
            </a:r>
            <a:r>
              <a:rPr lang="de-DE" dirty="0"/>
              <a:t> Lebenswelten </a:t>
            </a:r>
            <a:r>
              <a:rPr lang="de-DE" b="1" dirty="0"/>
              <a:t>sensibilisieren</a:t>
            </a:r>
          </a:p>
          <a:p>
            <a:pPr marL="457200" indent="-457200">
              <a:buClr>
                <a:schemeClr val="accent2">
                  <a:lumMod val="75000"/>
                </a:schemeClr>
              </a:buClr>
              <a:buFont typeface="+mj-lt"/>
              <a:buAutoNum type="arabicPeriod"/>
            </a:pPr>
            <a:r>
              <a:rPr lang="de-DE" b="1" dirty="0" err="1"/>
              <a:t>Commitment</a:t>
            </a:r>
            <a:r>
              <a:rPr lang="de-DE" dirty="0"/>
              <a:t> der direkten Leitung und der übergeordneten Strukturen einwerben – und </a:t>
            </a:r>
            <a:r>
              <a:rPr lang="de-DE" b="1" dirty="0"/>
              <a:t>Leitbild</a:t>
            </a:r>
            <a:r>
              <a:rPr lang="de-DE" dirty="0"/>
              <a:t> ändern, anpassen, erweitern</a:t>
            </a:r>
          </a:p>
          <a:p>
            <a:pPr marL="457200" indent="-457200">
              <a:buClr>
                <a:schemeClr val="accent2">
                  <a:lumMod val="75000"/>
                </a:schemeClr>
              </a:buClr>
              <a:buFont typeface="+mj-lt"/>
              <a:buAutoNum type="arabicPeriod"/>
            </a:pPr>
            <a:r>
              <a:rPr lang="de-DE" dirty="0"/>
              <a:t>Verbündete und Personen </a:t>
            </a:r>
            <a:r>
              <a:rPr lang="de-DE" b="1" dirty="0"/>
              <a:t>mit Erfahrung </a:t>
            </a:r>
            <a:r>
              <a:rPr lang="de-DE" dirty="0"/>
              <a:t>finden – im eigenen Team</a:t>
            </a:r>
          </a:p>
          <a:p>
            <a:pPr marL="457200" indent="-457200">
              <a:buClr>
                <a:schemeClr val="accent2">
                  <a:lumMod val="75000"/>
                </a:schemeClr>
              </a:buClr>
              <a:buFont typeface="+mj-lt"/>
              <a:buAutoNum type="arabicPeriod"/>
            </a:pPr>
            <a:r>
              <a:rPr lang="de-DE" dirty="0"/>
              <a:t>Kontakte aufbauen und </a:t>
            </a:r>
            <a:r>
              <a:rPr lang="de-DE" b="1" dirty="0"/>
              <a:t>Zusammenarbeit</a:t>
            </a:r>
            <a:r>
              <a:rPr lang="de-DE" dirty="0"/>
              <a:t> anstoßen – zu passender und kompetenter </a:t>
            </a:r>
            <a:r>
              <a:rPr lang="de-DE" dirty="0" err="1"/>
              <a:t>queerer</a:t>
            </a:r>
            <a:r>
              <a:rPr lang="de-DE" dirty="0"/>
              <a:t> Selbstorganisation </a:t>
            </a:r>
          </a:p>
          <a:p>
            <a:pPr marL="457200" indent="-457200">
              <a:buClr>
                <a:schemeClr val="accent2">
                  <a:lumMod val="75000"/>
                </a:schemeClr>
              </a:buClr>
              <a:buFont typeface="+mj-lt"/>
              <a:buAutoNum type="arabicPeriod"/>
            </a:pPr>
            <a:r>
              <a:rPr lang="de-DE" b="1" dirty="0"/>
              <a:t>Verweisungskompetenz</a:t>
            </a:r>
            <a:r>
              <a:rPr lang="de-DE" dirty="0"/>
              <a:t> stärken und </a:t>
            </a:r>
            <a:r>
              <a:rPr lang="de-DE" b="1" dirty="0"/>
              <a:t>Informationen</a:t>
            </a:r>
            <a:r>
              <a:rPr lang="de-DE" dirty="0"/>
              <a:t> zusammenstellen: Netzwerke, Beratung, Jugendangebote </a:t>
            </a:r>
          </a:p>
          <a:p>
            <a:pPr marL="457200" indent="-457200">
              <a:buClr>
                <a:schemeClr val="accent2">
                  <a:lumMod val="75000"/>
                </a:schemeClr>
              </a:buClr>
              <a:buFont typeface="+mj-lt"/>
              <a:buAutoNum type="arabicPeriod"/>
            </a:pPr>
            <a:r>
              <a:rPr lang="de-DE" dirty="0"/>
              <a:t>Konkrete </a:t>
            </a:r>
            <a:r>
              <a:rPr lang="de-DE" b="1" dirty="0"/>
              <a:t>Handlungsbeispiele</a:t>
            </a:r>
            <a:r>
              <a:rPr lang="de-DE" dirty="0"/>
              <a:t> für Leitungskräfte formulieren und verteilen</a:t>
            </a:r>
          </a:p>
          <a:p>
            <a:pPr marL="457200" indent="-457200">
              <a:buClr>
                <a:schemeClr val="accent2">
                  <a:lumMod val="75000"/>
                </a:schemeClr>
              </a:buClr>
              <a:buFont typeface="+mj-lt"/>
              <a:buAutoNum type="arabicPeriod"/>
            </a:pPr>
            <a:r>
              <a:rPr lang="de-DE" b="1" dirty="0"/>
              <a:t>Öffentlichkeitsarbeit</a:t>
            </a:r>
            <a:r>
              <a:rPr lang="de-DE" dirty="0"/>
              <a:t> anpassen und Offenheit signalisieren (Schreibweisen, Bilder)</a:t>
            </a:r>
          </a:p>
          <a:p>
            <a:pPr marL="457200" indent="-457200">
              <a:buClr>
                <a:schemeClr val="accent2">
                  <a:lumMod val="75000"/>
                </a:schemeClr>
              </a:buClr>
              <a:buFont typeface="+mj-lt"/>
              <a:buAutoNum type="arabicPeriod"/>
            </a:pPr>
            <a:r>
              <a:rPr lang="de-DE" b="1" dirty="0"/>
              <a:t>Material</a:t>
            </a:r>
            <a:r>
              <a:rPr lang="de-DE" dirty="0"/>
              <a:t> anschaffen und </a:t>
            </a:r>
            <a:r>
              <a:rPr lang="de-DE" b="1" dirty="0"/>
              <a:t>Räume</a:t>
            </a:r>
            <a:r>
              <a:rPr lang="de-DE" dirty="0"/>
              <a:t> gestalten (Bücher, Plakate, Farben, …)</a:t>
            </a:r>
          </a:p>
          <a:p>
            <a:pPr marL="457200" indent="-457200">
              <a:buClr>
                <a:schemeClr val="accent2">
                  <a:lumMod val="75000"/>
                </a:schemeClr>
              </a:buClr>
              <a:buFont typeface="+mj-lt"/>
              <a:buAutoNum type="arabicPeriod"/>
            </a:pPr>
            <a:r>
              <a:rPr lang="de-DE" b="1" dirty="0"/>
              <a:t>Themen</a:t>
            </a:r>
            <a:r>
              <a:rPr lang="de-DE" dirty="0"/>
              <a:t> einplanen und in Alltag setzen </a:t>
            </a:r>
          </a:p>
          <a:p>
            <a:pPr marL="457200" indent="-457200">
              <a:buClr>
                <a:schemeClr val="accent2">
                  <a:lumMod val="75000"/>
                </a:schemeClr>
              </a:buClr>
              <a:buFont typeface="+mj-lt"/>
              <a:buAutoNum type="arabicPeriod"/>
            </a:pPr>
            <a:endParaRPr lang="de-DE" dirty="0"/>
          </a:p>
          <a:p>
            <a:pPr marL="457200" indent="-457200">
              <a:buClr>
                <a:schemeClr val="accent2">
                  <a:lumMod val="75000"/>
                </a:schemeClr>
              </a:buClr>
              <a:buNone/>
            </a:pPr>
            <a:endParaRPr lang="de-DE" dirty="0"/>
          </a:p>
        </p:txBody>
      </p:sp>
      <p:sp>
        <p:nvSpPr>
          <p:cNvPr id="4" name="Fußzeilenplatzhalter 3"/>
          <p:cNvSpPr>
            <a:spLocks noGrp="1"/>
          </p:cNvSpPr>
          <p:nvPr>
            <p:ph type="ftr" sz="quarter" idx="11"/>
          </p:nvPr>
        </p:nvSpPr>
        <p:spPr/>
        <p:txBody>
          <a:bodyPr/>
          <a:lstStyle/>
          <a:p>
            <a:r>
              <a:rPr lang="de-DE"/>
              <a:t>Brodersen: Jugendarbeit 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Ressourcen</a:t>
            </a:r>
          </a:p>
        </p:txBody>
      </p:sp>
      <p:sp>
        <p:nvSpPr>
          <p:cNvPr id="3" name="Textplatzhalter 2"/>
          <p:cNvSpPr>
            <a:spLocks noGrp="1"/>
          </p:cNvSpPr>
          <p:nvPr>
            <p:ph type="body" idx="1"/>
          </p:nvPr>
        </p:nvSpPr>
        <p:spPr/>
        <p:txBody>
          <a:bodyPr>
            <a:normAutofit/>
          </a:bodyPr>
          <a:lstStyle/>
          <a:p>
            <a:r>
              <a:rPr lang="de-DE" sz="2400" dirty="0"/>
              <a:t>Was kann mir         dabei helfen?</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28</a:t>
            </a:fld>
            <a:endParaRPr lang="en-US" dirty="0"/>
          </a:p>
        </p:txBody>
      </p:sp>
      <p:sp>
        <p:nvSpPr>
          <p:cNvPr id="7" name="Textfeld 6"/>
          <p:cNvSpPr txBox="1"/>
          <p:nvPr/>
        </p:nvSpPr>
        <p:spPr>
          <a:xfrm>
            <a:off x="5891202" y="4282247"/>
            <a:ext cx="5260191" cy="276999"/>
          </a:xfrm>
          <a:prstGeom prst="rect">
            <a:avLst/>
          </a:prstGeom>
          <a:noFill/>
        </p:spPr>
        <p:txBody>
          <a:bodyPr wrap="square" rtlCol="0">
            <a:spAutoFit/>
          </a:bodyPr>
          <a:lstStyle/>
          <a:p>
            <a:r>
              <a:rPr lang="de-DE" sz="1200" dirty="0"/>
              <a:t>Bildquelle: https://in.pinterest.com/pin/509962357808099161/</a:t>
            </a:r>
          </a:p>
        </p:txBody>
      </p:sp>
      <p:pic>
        <p:nvPicPr>
          <p:cNvPr id="7170" name="Picture 2" descr="Z:\home\folke\Schreibtisch\Lehre\13_2021_Jugendarbeit verqueeren\Visualisierungen - Präsentation\FB_IMG_1429866539742.jpg"/>
          <p:cNvPicPr>
            <a:picLocks noChangeAspect="1" noChangeArrowheads="1"/>
          </p:cNvPicPr>
          <p:nvPr/>
        </p:nvPicPr>
        <p:blipFill>
          <a:blip r:embed="rId2"/>
          <a:srcRect l="11427" t="9368"/>
          <a:stretch>
            <a:fillRect/>
          </a:stretch>
        </p:blipFill>
        <p:spPr bwMode="auto">
          <a:xfrm>
            <a:off x="705678" y="-3474"/>
            <a:ext cx="5160643" cy="456553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Webangebote für Jugendliche</a:t>
            </a:r>
          </a:p>
        </p:txBody>
      </p:sp>
      <p:sp>
        <p:nvSpPr>
          <p:cNvPr id="3" name="Inhaltsplatzhalter 2"/>
          <p:cNvSpPr>
            <a:spLocks noGrp="1"/>
          </p:cNvSpPr>
          <p:nvPr>
            <p:ph idx="1"/>
          </p:nvPr>
        </p:nvSpPr>
        <p:spPr/>
        <p:txBody>
          <a:bodyPr>
            <a:normAutofit fontScale="70000" lnSpcReduction="20000"/>
          </a:bodyPr>
          <a:lstStyle/>
          <a:p>
            <a:r>
              <a:rPr lang="de-DE" dirty="0"/>
              <a:t>Plattform für schwule und bisexuelle Jungen*</a:t>
            </a:r>
          </a:p>
          <a:p>
            <a:r>
              <a:rPr lang="de-DE" dirty="0"/>
              <a:t>	</a:t>
            </a:r>
            <a:r>
              <a:rPr lang="de-DE" dirty="0">
                <a:hlinkClick r:id="rId2"/>
              </a:rPr>
              <a:t>https://www.dbna.de</a:t>
            </a:r>
            <a:r>
              <a:rPr lang="de-DE" dirty="0"/>
              <a:t>  </a:t>
            </a:r>
          </a:p>
          <a:p>
            <a:r>
              <a:rPr lang="de-DE" dirty="0"/>
              <a:t>Plattform für lesbische und bisexuelle Mädchen*</a:t>
            </a:r>
          </a:p>
          <a:p>
            <a:r>
              <a:rPr lang="de-DE" dirty="0"/>
              <a:t>	</a:t>
            </a:r>
            <a:r>
              <a:rPr lang="de-DE" dirty="0">
                <a:hlinkClick r:id="rId3"/>
              </a:rPr>
              <a:t>http://www.gorizi.de</a:t>
            </a:r>
            <a:r>
              <a:rPr lang="de-DE" dirty="0"/>
              <a:t>  </a:t>
            </a:r>
          </a:p>
          <a:p>
            <a:r>
              <a:rPr lang="de-DE" dirty="0"/>
              <a:t>Plattform für junge </a:t>
            </a:r>
            <a:r>
              <a:rPr lang="de-DE" dirty="0" err="1"/>
              <a:t>trans</a:t>
            </a:r>
            <a:r>
              <a:rPr lang="de-DE" dirty="0"/>
              <a:t>*, </a:t>
            </a:r>
            <a:r>
              <a:rPr lang="de-DE" dirty="0" err="1"/>
              <a:t>inter</a:t>
            </a:r>
            <a:r>
              <a:rPr lang="de-DE" dirty="0"/>
              <a:t>* und </a:t>
            </a:r>
            <a:r>
              <a:rPr lang="de-DE" dirty="0" err="1"/>
              <a:t>genderqueere</a:t>
            </a:r>
            <a:r>
              <a:rPr lang="de-DE" dirty="0"/>
              <a:t> Menschen</a:t>
            </a:r>
          </a:p>
          <a:p>
            <a:r>
              <a:rPr lang="de-DE" dirty="0"/>
              <a:t>	</a:t>
            </a:r>
            <a:r>
              <a:rPr lang="de-DE" dirty="0">
                <a:hlinkClick r:id="rId4"/>
              </a:rPr>
              <a:t>http://www.meingeschlecht.de/</a:t>
            </a:r>
            <a:r>
              <a:rPr lang="de-DE" dirty="0"/>
              <a:t> </a:t>
            </a:r>
          </a:p>
          <a:p>
            <a:r>
              <a:rPr lang="de-DE" dirty="0"/>
              <a:t>Medienprojekt von und für </a:t>
            </a:r>
            <a:r>
              <a:rPr lang="de-DE" dirty="0" err="1"/>
              <a:t>queere</a:t>
            </a:r>
            <a:r>
              <a:rPr lang="de-DE" dirty="0"/>
              <a:t> Jugendliche mit zahlreichen prämierten Kurzfilmen</a:t>
            </a:r>
          </a:p>
          <a:p>
            <a:r>
              <a:rPr lang="de-DE" dirty="0"/>
              <a:t>	</a:t>
            </a:r>
            <a:r>
              <a:rPr lang="de-DE" dirty="0">
                <a:hlinkClick r:id="rId5"/>
              </a:rPr>
              <a:t>https://www.youtube.com/queerblick</a:t>
            </a:r>
            <a:r>
              <a:rPr lang="de-DE" dirty="0"/>
              <a:t>  </a:t>
            </a:r>
          </a:p>
          <a:p>
            <a:r>
              <a:rPr lang="de-DE" dirty="0"/>
              <a:t>Informationsportal zu </a:t>
            </a:r>
            <a:r>
              <a:rPr lang="de-DE" dirty="0" err="1"/>
              <a:t>queerer</a:t>
            </a:r>
            <a:r>
              <a:rPr lang="de-DE" dirty="0"/>
              <a:t> Geschichte</a:t>
            </a:r>
          </a:p>
          <a:p>
            <a:r>
              <a:rPr lang="de-DE" dirty="0"/>
              <a:t>	</a:t>
            </a:r>
            <a:r>
              <a:rPr lang="de-DE" dirty="0">
                <a:hlinkClick r:id="rId6"/>
              </a:rPr>
              <a:t>http://queerhistory.de/</a:t>
            </a:r>
            <a:r>
              <a:rPr lang="de-DE" dirty="0"/>
              <a:t>  </a:t>
            </a:r>
          </a:p>
          <a:p>
            <a:r>
              <a:rPr lang="de-DE" dirty="0"/>
              <a:t>Informationsportal der Bundesregierung mit Anlaufstellen, Materialien und Informationen – auch für Fachkräfte</a:t>
            </a:r>
          </a:p>
          <a:p>
            <a:r>
              <a:rPr lang="de-DE" dirty="0"/>
              <a:t>	</a:t>
            </a:r>
            <a:r>
              <a:rPr lang="de-DE" dirty="0">
                <a:hlinkClick r:id="rId7"/>
              </a:rPr>
              <a:t>https://www.regenbogenportal.de/</a:t>
            </a:r>
            <a:r>
              <a:rPr lang="de-DE" dirty="0"/>
              <a:t>  </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Genderbread</a:t>
            </a:r>
            <a:r>
              <a:rPr lang="de-DE" dirty="0"/>
              <a:t>-Person</a:t>
            </a:r>
          </a:p>
        </p:txBody>
      </p:sp>
      <p:sp>
        <p:nvSpPr>
          <p:cNvPr id="5" name="Foliennummernplatzhalter 4"/>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6" name="Picture 2" descr="Z:\home\folke\Schreibtisch\TPT-genderbread-landscape-1024x724.jpg"/>
          <p:cNvPicPr>
            <a:picLocks noChangeAspect="1" noChangeArrowheads="1"/>
          </p:cNvPicPr>
          <p:nvPr/>
        </p:nvPicPr>
        <p:blipFill>
          <a:blip r:embed="rId2"/>
          <a:srcRect t="5882"/>
          <a:stretch>
            <a:fillRect/>
          </a:stretch>
        </p:blipFill>
        <p:spPr bwMode="auto">
          <a:xfrm>
            <a:off x="18657" y="1604865"/>
            <a:ext cx="4893219" cy="5579007"/>
          </a:xfrm>
          <a:prstGeom prst="rect">
            <a:avLst/>
          </a:prstGeom>
          <a:noFill/>
        </p:spPr>
      </p:pic>
      <p:pic>
        <p:nvPicPr>
          <p:cNvPr id="2050" name="Picture 2"/>
          <p:cNvPicPr>
            <a:picLocks noChangeAspect="1" noChangeArrowheads="1"/>
          </p:cNvPicPr>
          <p:nvPr/>
        </p:nvPicPr>
        <p:blipFill>
          <a:blip r:embed="rId3"/>
          <a:srcRect/>
          <a:stretch>
            <a:fillRect/>
          </a:stretch>
        </p:blipFill>
        <p:spPr bwMode="auto">
          <a:xfrm>
            <a:off x="4571073" y="2090065"/>
            <a:ext cx="7634864" cy="4161445"/>
          </a:xfrm>
          <a:prstGeom prst="rect">
            <a:avLst/>
          </a:prstGeom>
          <a:noFill/>
          <a:ln w="9525">
            <a:noFill/>
            <a:miter lim="800000"/>
            <a:headEnd/>
            <a:tailEnd/>
          </a:ln>
          <a:effectLst/>
        </p:spPr>
      </p:pic>
      <p:sp>
        <p:nvSpPr>
          <p:cNvPr id="10" name="Textfeld 9"/>
          <p:cNvSpPr txBox="1"/>
          <p:nvPr/>
        </p:nvSpPr>
        <p:spPr>
          <a:xfrm>
            <a:off x="0" y="6581001"/>
            <a:ext cx="6962454" cy="276999"/>
          </a:xfrm>
          <a:prstGeom prst="rect">
            <a:avLst/>
          </a:prstGeom>
          <a:noFill/>
        </p:spPr>
        <p:txBody>
          <a:bodyPr wrap="square" rtlCol="0">
            <a:spAutoFit/>
          </a:bodyPr>
          <a:lstStyle/>
          <a:p>
            <a:r>
              <a:rPr lang="de-DE" sz="1200" dirty="0"/>
              <a:t>Bildquelle: https://www.genderbread.org/resource/genderbread-person-v4-0-poster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Beratungsstellen </a:t>
            </a:r>
          </a:p>
        </p:txBody>
      </p:sp>
      <p:sp>
        <p:nvSpPr>
          <p:cNvPr id="3" name="Inhaltsplatzhalter 2"/>
          <p:cNvSpPr>
            <a:spLocks noGrp="1"/>
          </p:cNvSpPr>
          <p:nvPr>
            <p:ph idx="1"/>
          </p:nvPr>
        </p:nvSpPr>
        <p:spPr/>
        <p:txBody>
          <a:bodyPr>
            <a:normAutofit/>
          </a:bodyPr>
          <a:lstStyle/>
          <a:p>
            <a:r>
              <a:rPr lang="de-DE" dirty="0" err="1"/>
              <a:t>In&amp;Out</a:t>
            </a:r>
            <a:r>
              <a:rPr lang="de-DE" dirty="0"/>
              <a:t> Jugendberatung  - auch Online/Chat	</a:t>
            </a:r>
            <a:r>
              <a:rPr lang="de-DE" sz="2000" dirty="0"/>
              <a:t>- </a:t>
            </a:r>
            <a:r>
              <a:rPr lang="de-DE" sz="2000" dirty="0">
                <a:hlinkClick r:id="rId2"/>
              </a:rPr>
              <a:t>https://www.comingout.de/</a:t>
            </a:r>
            <a:r>
              <a:rPr lang="de-DE" sz="2000" dirty="0"/>
              <a:t> </a:t>
            </a:r>
            <a:endParaRPr lang="de-DE" dirty="0"/>
          </a:p>
          <a:p>
            <a:r>
              <a:rPr lang="de-DE" dirty="0" err="1"/>
              <a:t>Lesbenberatung</a:t>
            </a:r>
            <a:r>
              <a:rPr lang="de-DE" dirty="0"/>
              <a:t> mit Jugendgruppe (Berlin) 	</a:t>
            </a:r>
            <a:r>
              <a:rPr lang="de-DE" sz="2000" dirty="0"/>
              <a:t>- </a:t>
            </a:r>
            <a:r>
              <a:rPr lang="de-DE" sz="2000" dirty="0">
                <a:hlinkClick r:id="rId3"/>
              </a:rPr>
              <a:t>http://www.lesbenberatung-berlin.de/</a:t>
            </a:r>
            <a:r>
              <a:rPr lang="de-DE" sz="2000" dirty="0"/>
              <a:t> </a:t>
            </a:r>
            <a:endParaRPr lang="de-DE" dirty="0"/>
          </a:p>
          <a:p>
            <a:r>
              <a:rPr lang="de-DE" dirty="0"/>
              <a:t>Schwulenberatung mit Jugendgruppe (Berlin) 	</a:t>
            </a:r>
            <a:r>
              <a:rPr lang="de-DE" sz="2000" dirty="0"/>
              <a:t>- </a:t>
            </a:r>
            <a:r>
              <a:rPr lang="de-DE" sz="2000" dirty="0">
                <a:hlinkClick r:id="rId4"/>
              </a:rPr>
              <a:t>http://www.mann-o-meter.de/</a:t>
            </a:r>
            <a:r>
              <a:rPr lang="de-DE" sz="2000" dirty="0"/>
              <a:t> </a:t>
            </a:r>
            <a:endParaRPr lang="de-DE" dirty="0"/>
          </a:p>
          <a:p>
            <a:r>
              <a:rPr lang="de-DE" dirty="0" err="1"/>
              <a:t>TransInterQueer</a:t>
            </a:r>
            <a:r>
              <a:rPr lang="de-DE" dirty="0"/>
              <a:t> (</a:t>
            </a:r>
            <a:r>
              <a:rPr lang="de-DE" dirty="0" err="1"/>
              <a:t>TrIQ</a:t>
            </a:r>
            <a:r>
              <a:rPr lang="de-DE" dirty="0"/>
              <a:t>) (Berlin) 			</a:t>
            </a:r>
            <a:r>
              <a:rPr lang="de-DE" sz="2000" dirty="0"/>
              <a:t>- </a:t>
            </a:r>
            <a:r>
              <a:rPr lang="de-DE" sz="2000" dirty="0">
                <a:hlinkClick r:id="rId5"/>
              </a:rPr>
              <a:t>http://www.transinterqueer.org/</a:t>
            </a:r>
            <a:r>
              <a:rPr lang="de-DE" dirty="0"/>
              <a:t> </a:t>
            </a:r>
          </a:p>
          <a:p>
            <a:endParaRPr lang="de-DE" dirty="0"/>
          </a:p>
          <a:p>
            <a:r>
              <a:rPr lang="de-DE" dirty="0"/>
              <a:t>In verschiedenen großen Städten sind Beratungs- oder Freizeitangebot für LSBT*Q Jugendliche vorhanden – im Internet lassen sich regionale Angebot leicht recherchieren. In Kiel gibt es in der </a:t>
            </a:r>
            <a:r>
              <a:rPr lang="de-DE" dirty="0" err="1"/>
              <a:t>HaKi</a:t>
            </a:r>
            <a:r>
              <a:rPr lang="de-DE" dirty="0"/>
              <a:t> etwa Jugendangebote, Vernetzung und Beratung.</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Material für Fachkräfte</a:t>
            </a:r>
          </a:p>
        </p:txBody>
      </p:sp>
      <p:sp>
        <p:nvSpPr>
          <p:cNvPr id="3" name="Inhaltsplatzhalter 2"/>
          <p:cNvSpPr>
            <a:spLocks noGrp="1"/>
          </p:cNvSpPr>
          <p:nvPr>
            <p:ph idx="1"/>
          </p:nvPr>
        </p:nvSpPr>
        <p:spPr/>
        <p:txBody>
          <a:bodyPr/>
          <a:lstStyle/>
          <a:p>
            <a:endParaRPr lang="de-DE" dirty="0"/>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31</a:t>
            </a:fld>
            <a:endParaRPr lang="en-US" dirty="0"/>
          </a:p>
        </p:txBody>
      </p:sp>
      <p:pic>
        <p:nvPicPr>
          <p:cNvPr id="8194" name="Picture 2" descr="Z:\home\folke\Schreibtisch\Lehre\13_2021_Jugendarbeit verqueeren\Visualisierungen - Präsentation\41T0gms5M4L._SR600,315_PIWhiteStrip,BottomLeft,0,35_SCLZZZZZZZ_FMpng_BG255,255,255.png"/>
          <p:cNvPicPr>
            <a:picLocks noChangeAspect="1" noChangeArrowheads="1"/>
          </p:cNvPicPr>
          <p:nvPr/>
        </p:nvPicPr>
        <p:blipFill>
          <a:blip r:embed="rId2"/>
          <a:srcRect l="28442" r="29270"/>
          <a:stretch>
            <a:fillRect/>
          </a:stretch>
        </p:blipFill>
        <p:spPr bwMode="auto">
          <a:xfrm>
            <a:off x="4465982" y="2422368"/>
            <a:ext cx="3438938" cy="4743745"/>
          </a:xfrm>
          <a:prstGeom prst="rect">
            <a:avLst/>
          </a:prstGeom>
          <a:noFill/>
        </p:spPr>
      </p:pic>
      <p:pic>
        <p:nvPicPr>
          <p:cNvPr id="8195" name="Picture 3" descr="Z:\home\folke\Schreibtisch\Lehre\13_2021_Jugendarbeit verqueeren\Visualisierungen - Präsentation\praxisbuch-Q_WEB-1.jpg"/>
          <p:cNvPicPr>
            <a:picLocks noChangeAspect="1" noChangeArrowheads="1"/>
          </p:cNvPicPr>
          <p:nvPr/>
        </p:nvPicPr>
        <p:blipFill>
          <a:blip r:embed="rId3"/>
          <a:srcRect/>
          <a:stretch>
            <a:fillRect/>
          </a:stretch>
        </p:blipFill>
        <p:spPr bwMode="auto">
          <a:xfrm>
            <a:off x="8093971" y="1085850"/>
            <a:ext cx="3319463" cy="4686300"/>
          </a:xfrm>
          <a:prstGeom prst="rect">
            <a:avLst/>
          </a:prstGeom>
          <a:noFill/>
        </p:spPr>
      </p:pic>
      <p:pic>
        <p:nvPicPr>
          <p:cNvPr id="8196" name="Picture 4" descr="Z:\home\folke\Schreibtisch\Lehre\13_2021_Jugendarbeit verqueeren\Visualisierungen - Präsentation\Praxishilfe_Jugendeinrichtungen_Cover_Web.jpg"/>
          <p:cNvPicPr>
            <a:picLocks noChangeAspect="1" noChangeArrowheads="1"/>
          </p:cNvPicPr>
          <p:nvPr/>
        </p:nvPicPr>
        <p:blipFill>
          <a:blip r:embed="rId4"/>
          <a:srcRect/>
          <a:stretch>
            <a:fillRect/>
          </a:stretch>
        </p:blipFill>
        <p:spPr bwMode="auto">
          <a:xfrm>
            <a:off x="1112771" y="1663146"/>
            <a:ext cx="3253875" cy="348532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Material für Fachkräfte</a:t>
            </a:r>
          </a:p>
        </p:txBody>
      </p:sp>
      <p:sp>
        <p:nvSpPr>
          <p:cNvPr id="3" name="Inhaltsplatzhalter 2"/>
          <p:cNvSpPr>
            <a:spLocks noGrp="1"/>
          </p:cNvSpPr>
          <p:nvPr>
            <p:ph idx="1"/>
          </p:nvPr>
        </p:nvSpPr>
        <p:spPr>
          <a:xfrm>
            <a:off x="1024128" y="2285999"/>
            <a:ext cx="9720071" cy="4381501"/>
          </a:xfrm>
        </p:spPr>
        <p:txBody>
          <a:bodyPr>
            <a:normAutofit fontScale="70000" lnSpcReduction="20000"/>
          </a:bodyPr>
          <a:lstStyle/>
          <a:p>
            <a:r>
              <a:rPr lang="de-DE" sz="2300" dirty="0" err="1"/>
              <a:t>SchLAU</a:t>
            </a:r>
            <a:r>
              <a:rPr lang="de-DE" sz="2300" dirty="0"/>
              <a:t> NDS – Geschlechtliche Vielfalt im </a:t>
            </a:r>
            <a:r>
              <a:rPr lang="de-DE" sz="2300" dirty="0" err="1"/>
              <a:t>Klassenszimmer</a:t>
            </a:r>
            <a:r>
              <a:rPr lang="de-DE" sz="2300" dirty="0"/>
              <a:t> -                                                                                     </a:t>
            </a:r>
            <a:r>
              <a:rPr lang="de-DE" dirty="0">
                <a:hlinkClick r:id="rId2"/>
              </a:rPr>
              <a:t>https://schlau-nds.de/2022/04/21/broschuere-geschlechtliche-vielfalt-im-klassenzimmer/</a:t>
            </a:r>
            <a:endParaRPr lang="de-DE" dirty="0"/>
          </a:p>
          <a:p>
            <a:r>
              <a:rPr lang="de-DE" sz="2300" dirty="0"/>
              <a:t>Lambda Bayern – </a:t>
            </a:r>
            <a:r>
              <a:rPr lang="de-DE" sz="2300" dirty="0" err="1"/>
              <a:t>Akzeptrans</a:t>
            </a:r>
            <a:r>
              <a:rPr lang="de-DE" sz="2300" dirty="0"/>
              <a:t>* Arbeitshilfe für den Umgang mit transsexuellen </a:t>
            </a:r>
            <a:r>
              <a:rPr lang="de-DE" sz="2300" dirty="0" err="1"/>
              <a:t>Schüler_innen</a:t>
            </a:r>
            <a:r>
              <a:rPr lang="de-DE" sz="2300" dirty="0"/>
              <a:t> -                            </a:t>
            </a:r>
            <a:r>
              <a:rPr lang="de-DE" dirty="0">
                <a:hlinkClick r:id="rId3"/>
              </a:rPr>
              <a:t>https://www.lambda-bayern.de/fileadmin/Downloads/akzeptrans-broschuere-3.Auflage.pdf</a:t>
            </a:r>
            <a:endParaRPr lang="de-DE" dirty="0"/>
          </a:p>
          <a:p>
            <a:r>
              <a:rPr lang="de-DE" sz="2300" dirty="0"/>
              <a:t>Annika Spahn, Juliette </a:t>
            </a:r>
            <a:r>
              <a:rPr lang="de-DE" sz="2300" dirty="0" err="1"/>
              <a:t>Wedl</a:t>
            </a:r>
            <a:r>
              <a:rPr lang="de-DE" sz="2300" dirty="0"/>
              <a:t> – Schule lehrt/lernt Vielfalt… </a:t>
            </a:r>
          </a:p>
          <a:p>
            <a:pPr marL="266700" indent="-266700"/>
            <a:r>
              <a:rPr lang="de-DE" dirty="0"/>
              <a:t>Basiswissen - </a:t>
            </a:r>
            <a:r>
              <a:rPr lang="de-DE" dirty="0">
                <a:hlinkClick r:id="rId4"/>
              </a:rPr>
              <a:t>https://www.waldschloesschen.org/de/publikationdetail-waldschloesschen-verlag/schule-lehrtlernt-vielfalt-band-1-praxisorientiertes-basiswissen-und-tipps-fuer-homo-bi-trans-und-interfreundlichkeit-in-der-sch.html</a:t>
            </a:r>
            <a:r>
              <a:rPr lang="de-DE" dirty="0"/>
              <a:t>  </a:t>
            </a:r>
          </a:p>
          <a:p>
            <a:pPr marL="266700" indent="-266700"/>
            <a:r>
              <a:rPr lang="de-DE" dirty="0"/>
              <a:t>Material - </a:t>
            </a:r>
            <a:r>
              <a:rPr lang="de-DE" dirty="0">
                <a:hlinkClick r:id="rId5"/>
              </a:rPr>
              <a:t>https://www.waldschloesschen.org/de/publikationdetail-waldschloesschen-verlag/schule-lehrtlernt-vielfalt-band-2-materialien-und-unterrichtsbausteine-fuer-sexuelle-und-geschlechtliche-vielfalt-in-der-schule.html</a:t>
            </a:r>
            <a:endParaRPr lang="de-DE" dirty="0"/>
          </a:p>
          <a:p>
            <a:r>
              <a:rPr lang="de-DE" sz="2300" dirty="0"/>
              <a:t>Landesjugendring Niedersachsen: Praxisbuch </a:t>
            </a:r>
            <a:r>
              <a:rPr lang="de-DE" sz="2300" dirty="0" err="1"/>
              <a:t>Queere</a:t>
            </a:r>
            <a:r>
              <a:rPr lang="de-DE" sz="2300" dirty="0"/>
              <a:t> Vielfalt - </a:t>
            </a:r>
            <a:r>
              <a:rPr lang="de-DE" dirty="0">
                <a:hlinkClick r:id="rId6"/>
              </a:rPr>
              <a:t>https://www.ljr.de/uploads/tx_ttproducts/datasheet/praxisbuch-Q_WEB.pdf</a:t>
            </a:r>
            <a:r>
              <a:rPr lang="de-DE" dirty="0"/>
              <a:t>   </a:t>
            </a:r>
          </a:p>
          <a:p>
            <a:r>
              <a:rPr lang="de-DE" sz="2300" dirty="0" err="1"/>
              <a:t>Queerformat</a:t>
            </a:r>
            <a:r>
              <a:rPr lang="de-DE" sz="2300" dirty="0"/>
              <a:t>: Queer-Inklusives pädagogisches Handeln - 	                                                       </a:t>
            </a:r>
            <a:r>
              <a:rPr lang="de-DE" dirty="0">
                <a:hlinkClick r:id="rId7"/>
              </a:rPr>
              <a:t>https://www.queerformat.de/wp-content/uploads/QF_Queer_Inklusiv_Praxishilfe_Druckfassung.pdf</a:t>
            </a:r>
            <a:r>
              <a:rPr lang="de-DE" dirty="0"/>
              <a:t> 	  </a:t>
            </a:r>
          </a:p>
          <a:p>
            <a:r>
              <a:rPr lang="de-DE" sz="2300" dirty="0"/>
              <a:t>Katharina Debus/Vivienne Laumann – Pädagogik geschlechtlicher, sexueller, amouröser Vielfalt - </a:t>
            </a:r>
            <a:r>
              <a:rPr lang="de-DE" dirty="0">
                <a:hlinkClick r:id="rId8"/>
              </a:rPr>
              <a:t>https://interventionen.dissens.de/materialien/handreichung</a:t>
            </a:r>
            <a:r>
              <a:rPr lang="de-DE" dirty="0"/>
              <a:t> </a:t>
            </a:r>
          </a:p>
        </p:txBody>
      </p:sp>
      <p:sp>
        <p:nvSpPr>
          <p:cNvPr id="4" name="Fußzeilenplatzhalter 3"/>
          <p:cNvSpPr>
            <a:spLocks noGrp="1"/>
          </p:cNvSpPr>
          <p:nvPr>
            <p:ph type="ftr" sz="quarter" idx="11"/>
          </p:nvPr>
        </p:nvSpPr>
        <p:spPr/>
        <p:txBody>
          <a:bodyPr/>
          <a:lstStyle/>
          <a:p>
            <a:r>
              <a:rPr lang="de-DE" dirty="0"/>
              <a:t>Brodersen: Jugendarbeit </a:t>
            </a:r>
            <a:r>
              <a:rPr lang="de-DE" dirty="0" err="1"/>
              <a:t>verqueeren</a:t>
            </a:r>
            <a:endParaRPr lang="en-US"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32</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Begriffe – Eine Vielfalt</a:t>
            </a:r>
          </a:p>
        </p:txBody>
      </p:sp>
      <p:sp>
        <p:nvSpPr>
          <p:cNvPr id="3" name="Inhaltsplatzhalter 2"/>
          <p:cNvSpPr>
            <a:spLocks noGrp="1"/>
          </p:cNvSpPr>
          <p:nvPr>
            <p:ph idx="1"/>
          </p:nvPr>
        </p:nvSpPr>
        <p:spPr/>
        <p:txBody>
          <a:bodyPr>
            <a:normAutofit fontScale="92500" lnSpcReduction="10000"/>
          </a:bodyPr>
          <a:lstStyle/>
          <a:p>
            <a:pPr>
              <a:buNone/>
            </a:pPr>
            <a:r>
              <a:rPr lang="de-DE" sz="2400" dirty="0"/>
              <a:t>Sexuelle Orientierung</a:t>
            </a:r>
          </a:p>
          <a:p>
            <a:pPr lvl="1">
              <a:buFont typeface="Arial" pitchFamily="34" charset="0"/>
              <a:buChar char="•"/>
            </a:pPr>
            <a:r>
              <a:rPr lang="de-DE" sz="2000" dirty="0"/>
              <a:t>schwul, lesbisch, bisexuell, heterosexuell</a:t>
            </a:r>
          </a:p>
          <a:p>
            <a:pPr lvl="1">
              <a:buFont typeface="Arial" pitchFamily="34" charset="0"/>
              <a:buChar char="•"/>
            </a:pPr>
            <a:r>
              <a:rPr lang="de-DE" sz="2000" dirty="0"/>
              <a:t>pansexuell, asexuell, </a:t>
            </a:r>
            <a:r>
              <a:rPr lang="de-DE" sz="2000" dirty="0" err="1"/>
              <a:t>queer</a:t>
            </a:r>
            <a:r>
              <a:rPr lang="de-DE" sz="2000" dirty="0"/>
              <a:t>…</a:t>
            </a:r>
          </a:p>
          <a:p>
            <a:pPr lvl="1">
              <a:buFont typeface="Arial" pitchFamily="34" charset="0"/>
              <a:buChar char="•"/>
            </a:pPr>
            <a:endParaRPr lang="de-DE" sz="2000" dirty="0"/>
          </a:p>
          <a:p>
            <a:pPr lvl="0">
              <a:buNone/>
              <a:defRPr/>
            </a:pPr>
            <a:r>
              <a:rPr lang="de-DE" sz="2400" dirty="0"/>
              <a:t>Geschlechtliche Zugehörigkeit</a:t>
            </a:r>
          </a:p>
          <a:p>
            <a:pPr lvl="1">
              <a:buFont typeface="Arial" pitchFamily="34" charset="0"/>
              <a:buChar char="•"/>
              <a:defRPr/>
            </a:pPr>
            <a:r>
              <a:rPr lang="de-DE" sz="2000" dirty="0" err="1"/>
              <a:t>trans</a:t>
            </a:r>
            <a:r>
              <a:rPr lang="de-DE" sz="2000" dirty="0"/>
              <a:t>*, transsexuell, transgender, MTF, FTM, Mann, Frau</a:t>
            </a:r>
          </a:p>
          <a:p>
            <a:pPr lvl="1">
              <a:buFont typeface="Arial" pitchFamily="34" charset="0"/>
              <a:buChar char="•"/>
              <a:defRPr/>
            </a:pPr>
            <a:r>
              <a:rPr lang="de-DE" sz="2000" dirty="0" err="1"/>
              <a:t>inter</a:t>
            </a:r>
            <a:r>
              <a:rPr lang="de-DE" sz="2000" dirty="0"/>
              <a:t>*, intersexuell</a:t>
            </a:r>
          </a:p>
          <a:p>
            <a:pPr lvl="1">
              <a:buFont typeface="Arial" pitchFamily="34" charset="0"/>
              <a:buChar char="•"/>
              <a:defRPr/>
            </a:pPr>
            <a:r>
              <a:rPr lang="de-DE" sz="2000" dirty="0" err="1"/>
              <a:t>genderqueer</a:t>
            </a:r>
            <a:r>
              <a:rPr lang="de-DE" sz="2000" dirty="0"/>
              <a:t>, </a:t>
            </a:r>
            <a:r>
              <a:rPr lang="de-DE" sz="2000" dirty="0" err="1"/>
              <a:t>agender</a:t>
            </a:r>
            <a:r>
              <a:rPr lang="de-DE" sz="2000" dirty="0"/>
              <a:t>, non-</a:t>
            </a:r>
            <a:r>
              <a:rPr lang="de-DE" sz="2000" dirty="0" err="1"/>
              <a:t>binary</a:t>
            </a:r>
            <a:r>
              <a:rPr lang="de-DE" sz="2000" dirty="0"/>
              <a:t> </a:t>
            </a:r>
          </a:p>
          <a:p>
            <a:pPr lvl="1">
              <a:buNone/>
              <a:defRPr/>
            </a:pPr>
            <a:endParaRPr lang="de-DE" sz="2000" dirty="0"/>
          </a:p>
          <a:p>
            <a:pPr>
              <a:buNone/>
              <a:defRPr/>
            </a:pPr>
            <a:r>
              <a:rPr lang="de-DE" sz="2400" dirty="0"/>
              <a:t>Zum Nachschlagen: </a:t>
            </a:r>
            <a:r>
              <a:rPr lang="de-DE" sz="2400" dirty="0">
                <a:hlinkClick r:id="rId2"/>
              </a:rPr>
              <a:t>https://www.regenbogenportal.de/glossar</a:t>
            </a:r>
            <a:r>
              <a:rPr lang="de-DE" sz="2400" dirty="0"/>
              <a:t> </a:t>
            </a:r>
          </a:p>
          <a:p>
            <a:pPr>
              <a:buNone/>
              <a:defRPr/>
            </a:pPr>
            <a:r>
              <a:rPr lang="de-DE" sz="2400" dirty="0"/>
              <a:t>Im Zweifelsfall: Nachschlagen – Freundlich nachfragen – ins Gespräch kommen</a:t>
            </a:r>
          </a:p>
          <a:p>
            <a:pPr lvl="0">
              <a:defRPr/>
            </a:pPr>
            <a:endParaRPr lang="de-DE" sz="2400" dirty="0"/>
          </a:p>
          <a:p>
            <a:pPr lvl="1">
              <a:buFont typeface="Arial" pitchFamily="34" charset="0"/>
              <a:buChar char="•"/>
            </a:pPr>
            <a:endParaRPr lang="de-DE" sz="2000" dirty="0"/>
          </a:p>
          <a:p>
            <a:pPr>
              <a:buNone/>
            </a:pPr>
            <a:endParaRPr lang="de-DE" sz="2400" dirty="0"/>
          </a:p>
          <a:p>
            <a:endParaRPr lang="de-DE" sz="2400"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4</a:t>
            </a:fld>
            <a:endParaRPr lang="en-US" dirty="0"/>
          </a:p>
        </p:txBody>
      </p:sp>
      <p:sp>
        <p:nvSpPr>
          <p:cNvPr id="6" name="Textfeld 5"/>
          <p:cNvSpPr txBox="1"/>
          <p:nvPr/>
        </p:nvSpPr>
        <p:spPr>
          <a:xfrm>
            <a:off x="0" y="6581001"/>
            <a:ext cx="6962454" cy="276999"/>
          </a:xfrm>
          <a:prstGeom prst="rect">
            <a:avLst/>
          </a:prstGeom>
          <a:noFill/>
        </p:spPr>
        <p:txBody>
          <a:bodyPr wrap="square" rtlCol="0">
            <a:spAutoFit/>
          </a:bodyPr>
          <a:lstStyle/>
          <a:p>
            <a:r>
              <a:rPr lang="de-DE" sz="1200" dirty="0"/>
              <a:t>Quelle: </a:t>
            </a:r>
            <a:r>
              <a:rPr lang="de-DE" sz="1200" dirty="0" err="1"/>
              <a:t>Ipsos</a:t>
            </a:r>
            <a:r>
              <a:rPr lang="de-DE" sz="1200" dirty="0"/>
              <a:t> (2021): Global Pride Survey</a:t>
            </a:r>
          </a:p>
        </p:txBody>
      </p:sp>
      <p:sp>
        <p:nvSpPr>
          <p:cNvPr id="9" name="Abgerundete rechteckige Legende 8"/>
          <p:cNvSpPr/>
          <p:nvPr/>
        </p:nvSpPr>
        <p:spPr>
          <a:xfrm>
            <a:off x="4962310" y="1884783"/>
            <a:ext cx="3257940" cy="662473"/>
          </a:xfrm>
          <a:prstGeom prst="wedgeRound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dirty="0"/>
              <a:t>Etwa 7-10% der Menschen in Deutschland unter 27 Jahren</a:t>
            </a:r>
          </a:p>
        </p:txBody>
      </p:sp>
      <p:sp>
        <p:nvSpPr>
          <p:cNvPr id="10" name="Abgerundete rechteckige Legende 9"/>
          <p:cNvSpPr/>
          <p:nvPr/>
        </p:nvSpPr>
        <p:spPr>
          <a:xfrm>
            <a:off x="6553203" y="3044881"/>
            <a:ext cx="3411894" cy="920621"/>
          </a:xfrm>
          <a:prstGeom prst="wedgeRoundRect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dirty="0"/>
              <a:t>Etwa 1% </a:t>
            </a:r>
            <a:r>
              <a:rPr lang="de-DE" dirty="0" err="1"/>
              <a:t>trans</a:t>
            </a:r>
            <a:r>
              <a:rPr lang="de-DE" dirty="0"/>
              <a:t>* und 1-2 % nicht-binär/genderfluid der Menschen in Deutschland unter 27 Jahren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Lebenswelten </a:t>
            </a:r>
            <a:r>
              <a:rPr lang="de-DE" dirty="0" err="1"/>
              <a:t>queerer</a:t>
            </a:r>
            <a:r>
              <a:rPr lang="de-DE" dirty="0"/>
              <a:t> Jugendlicher</a:t>
            </a:r>
          </a:p>
        </p:txBody>
      </p:sp>
      <p:sp>
        <p:nvSpPr>
          <p:cNvPr id="3" name="Textplatzhalter 2"/>
          <p:cNvSpPr>
            <a:spLocks noGrp="1"/>
          </p:cNvSpPr>
          <p:nvPr>
            <p:ph type="body" idx="1"/>
          </p:nvPr>
        </p:nvSpPr>
        <p:spPr/>
        <p:txBody>
          <a:bodyPr>
            <a:normAutofit/>
          </a:bodyPr>
          <a:lstStyle/>
          <a:p>
            <a:r>
              <a:rPr lang="de-DE" sz="2400" dirty="0"/>
              <a:t>Ein Perspektivenwechsel</a:t>
            </a:r>
          </a:p>
        </p:txBody>
      </p:sp>
      <p:sp>
        <p:nvSpPr>
          <p:cNvPr id="5" name="Foliennummernplatzhalter 4"/>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6146" name="Picture 2" descr="Z:\home\folke\Schreibtisch\Lehre\13_2021_Jugendarbeit verqueeren\Visualisierungen - Präsentation\csm_normvorstellungen2_f178646870.jpg"/>
          <p:cNvPicPr>
            <a:picLocks noChangeAspect="1" noChangeArrowheads="1"/>
          </p:cNvPicPr>
          <p:nvPr/>
        </p:nvPicPr>
        <p:blipFill>
          <a:blip r:embed="rId2"/>
          <a:srcRect/>
          <a:stretch>
            <a:fillRect/>
          </a:stretch>
        </p:blipFill>
        <p:spPr bwMode="auto">
          <a:xfrm>
            <a:off x="569809" y="0"/>
            <a:ext cx="8136429" cy="4571194"/>
          </a:xfrm>
          <a:prstGeom prst="rect">
            <a:avLst/>
          </a:prstGeom>
          <a:noFill/>
        </p:spPr>
      </p:pic>
      <p:sp>
        <p:nvSpPr>
          <p:cNvPr id="7" name="Textfeld 6"/>
          <p:cNvSpPr txBox="1"/>
          <p:nvPr/>
        </p:nvSpPr>
        <p:spPr>
          <a:xfrm>
            <a:off x="8672673" y="4120762"/>
            <a:ext cx="6962454" cy="461665"/>
          </a:xfrm>
          <a:prstGeom prst="rect">
            <a:avLst/>
          </a:prstGeom>
          <a:noFill/>
        </p:spPr>
        <p:txBody>
          <a:bodyPr wrap="square" rtlCol="0">
            <a:spAutoFit/>
          </a:bodyPr>
          <a:lstStyle/>
          <a:p>
            <a:r>
              <a:rPr lang="de-DE" sz="1200" dirty="0"/>
              <a:t>Bildquelle:</a:t>
            </a:r>
          </a:p>
          <a:p>
            <a:r>
              <a:rPr lang="de-DE" sz="1200" dirty="0"/>
              <a:t> https://www.dji.de/themen/queere-jugend.html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Queere</a:t>
            </a:r>
            <a:r>
              <a:rPr lang="de-DE" dirty="0"/>
              <a:t> Jugendliche – </a:t>
            </a:r>
            <a:br>
              <a:rPr lang="de-DE" dirty="0"/>
            </a:br>
            <a:r>
              <a:rPr lang="de-DE" dirty="0"/>
              <a:t>Jugendliche wie alle anderen auch? </a:t>
            </a:r>
          </a:p>
        </p:txBody>
      </p:sp>
      <p:sp>
        <p:nvSpPr>
          <p:cNvPr id="3" name="Inhaltsplatzhalter 2"/>
          <p:cNvSpPr>
            <a:spLocks noGrp="1"/>
          </p:cNvSpPr>
          <p:nvPr>
            <p:ph idx="1"/>
          </p:nvPr>
        </p:nvSpPr>
        <p:spPr/>
        <p:txBody>
          <a:bodyPr>
            <a:noAutofit/>
          </a:bodyPr>
          <a:lstStyle/>
          <a:p>
            <a:r>
              <a:rPr lang="de-DE" sz="2400" dirty="0"/>
              <a:t>Lesbische, schwule, bisexuelle, </a:t>
            </a:r>
            <a:r>
              <a:rPr lang="de-DE" sz="2400" dirty="0" err="1"/>
              <a:t>trans</a:t>
            </a:r>
            <a:r>
              <a:rPr lang="de-DE" sz="2400" dirty="0"/>
              <a:t>* und </a:t>
            </a:r>
            <a:r>
              <a:rPr lang="de-DE" sz="2400" dirty="0" err="1"/>
              <a:t>queere</a:t>
            </a:r>
            <a:r>
              <a:rPr lang="de-DE" sz="2400" dirty="0"/>
              <a:t> Jugendlichen sind in erster Linie Jugendliche mit alterstypischen Lebensstilen, Wünschen und Zielen u.a.…</a:t>
            </a:r>
          </a:p>
          <a:p>
            <a:pPr lvl="1"/>
            <a:r>
              <a:rPr lang="de-DE" sz="2000" dirty="0"/>
              <a:t>Gesellschaftliche Bedingungen des Aufwachsens</a:t>
            </a:r>
          </a:p>
          <a:p>
            <a:pPr lvl="1"/>
            <a:r>
              <a:rPr lang="de-DE" sz="2000" dirty="0"/>
              <a:t>Individuelle Lebenssituationen </a:t>
            </a:r>
          </a:p>
          <a:p>
            <a:pPr lvl="1"/>
            <a:r>
              <a:rPr lang="de-DE" sz="2000" dirty="0"/>
              <a:t>Alterstypischen Entwicklungsaufgaben</a:t>
            </a:r>
          </a:p>
          <a:p>
            <a:endParaRPr lang="de-DE" sz="100" dirty="0"/>
          </a:p>
          <a:p>
            <a:r>
              <a:rPr lang="de-DE" sz="2400" dirty="0"/>
              <a:t>Gleichzeitig leben sie in einer besonderen Lebenssituation, die vom gesellschaftlichen Umgang mit sexueller und geschlechtlicher Vielfalt geprägt ist, u.a. …</a:t>
            </a:r>
          </a:p>
          <a:p>
            <a:pPr lvl="1"/>
            <a:r>
              <a:rPr lang="de-DE" sz="2000" dirty="0"/>
              <a:t>Rechtlicher, institutioneller und sozialer Normalität der Heterosexualität und </a:t>
            </a:r>
            <a:r>
              <a:rPr lang="de-DE" sz="2000" dirty="0" err="1"/>
              <a:t>Cisgeschlechtlichkeit</a:t>
            </a:r>
            <a:r>
              <a:rPr lang="de-DE" sz="2000" dirty="0"/>
              <a:t> (=Heteronormativität)</a:t>
            </a:r>
          </a:p>
          <a:p>
            <a:pPr lvl="1"/>
            <a:r>
              <a:rPr lang="de-DE" sz="2000" dirty="0"/>
              <a:t>Besondere Herausforderungen, wie Coming-out, Partnerschaft, …</a:t>
            </a:r>
          </a:p>
          <a:p>
            <a:endParaRPr lang="de-DE" sz="2400" dirty="0"/>
          </a:p>
          <a:p>
            <a:endParaRPr lang="de-DE" sz="2400" dirty="0"/>
          </a:p>
          <a:p>
            <a:pPr>
              <a:buFont typeface="Arial" pitchFamily="34" charset="0"/>
              <a:buChar char="•"/>
            </a:pPr>
            <a:endParaRPr lang="de-DE" sz="2400" dirty="0"/>
          </a:p>
          <a:p>
            <a:pPr>
              <a:buFont typeface="Arial" pitchFamily="34" charset="0"/>
              <a:buChar char="•"/>
            </a:pPr>
            <a:endParaRPr lang="de-DE" sz="2400"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Bewusstwerdung</a:t>
            </a:r>
          </a:p>
        </p:txBody>
      </p:sp>
      <p:sp>
        <p:nvSpPr>
          <p:cNvPr id="3" name="Textplatzhalter 2"/>
          <p:cNvSpPr>
            <a:spLocks noGrp="1"/>
          </p:cNvSpPr>
          <p:nvPr>
            <p:ph type="body" idx="1"/>
          </p:nvPr>
        </p:nvSpPr>
        <p:spPr/>
        <p:txBody>
          <a:bodyPr>
            <a:normAutofit/>
          </a:bodyPr>
          <a:lstStyle/>
          <a:p>
            <a:r>
              <a:rPr lang="de-DE" sz="2400" dirty="0"/>
              <a:t>Wer bin ich und        wer will ich sein?</a:t>
            </a:r>
          </a:p>
        </p:txBody>
      </p:sp>
      <p:sp>
        <p:nvSpPr>
          <p:cNvPr id="5" name="Foliennummernplatzhalter 4"/>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6146" name="Picture 2" descr="Z:\home\folke\Schreibtisch\Lehre\13_2021_Jugendarbeit verqueeren\Visualisierungen - Präsentation\130463853_10222215147600602_9045612796466749882_n.jpg"/>
          <p:cNvPicPr>
            <a:picLocks noChangeAspect="1" noChangeArrowheads="1"/>
          </p:cNvPicPr>
          <p:nvPr/>
        </p:nvPicPr>
        <p:blipFill>
          <a:blip r:embed="rId2"/>
          <a:srcRect b="3946"/>
          <a:stretch>
            <a:fillRect/>
          </a:stretch>
        </p:blipFill>
        <p:spPr bwMode="auto">
          <a:xfrm>
            <a:off x="686112" y="0"/>
            <a:ext cx="4567024" cy="4569614"/>
          </a:xfrm>
          <a:prstGeom prst="rect">
            <a:avLst/>
          </a:prstGeom>
          <a:noFill/>
        </p:spPr>
      </p:pic>
      <p:sp>
        <p:nvSpPr>
          <p:cNvPr id="7" name="Textfeld 6"/>
          <p:cNvSpPr txBox="1"/>
          <p:nvPr/>
        </p:nvSpPr>
        <p:spPr>
          <a:xfrm>
            <a:off x="5229546" y="4302127"/>
            <a:ext cx="6962454" cy="276999"/>
          </a:xfrm>
          <a:prstGeom prst="rect">
            <a:avLst/>
          </a:prstGeom>
          <a:noFill/>
        </p:spPr>
        <p:txBody>
          <a:bodyPr wrap="square" rtlCol="0">
            <a:spAutoFit/>
          </a:bodyPr>
          <a:lstStyle/>
          <a:p>
            <a:r>
              <a:rPr lang="de-DE" sz="1200" dirty="0"/>
              <a:t>Bildquelle: Cakeandcrows2020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Bewusstwerdung – </a:t>
            </a:r>
            <a:br>
              <a:rPr lang="de-DE" dirty="0"/>
            </a:br>
            <a:r>
              <a:rPr lang="de-DE" dirty="0"/>
              <a:t>Wann passiert das?</a:t>
            </a:r>
          </a:p>
        </p:txBody>
      </p:sp>
      <p:sp>
        <p:nvSpPr>
          <p:cNvPr id="5" name="Foliennummernplatzhalter 4"/>
          <p:cNvSpPr>
            <a:spLocks noGrp="1"/>
          </p:cNvSpPr>
          <p:nvPr>
            <p:ph type="sldNum" sz="quarter" idx="12"/>
          </p:nvPr>
        </p:nvSpPr>
        <p:spPr/>
        <p:txBody>
          <a:bodyPr/>
          <a:lstStyle/>
          <a:p>
            <a:fld id="{4FAB73BC-B049-4115-A692-8D63A059BFB8}" type="slidenum">
              <a:rPr lang="en-US" smtClean="0"/>
              <a:pPr/>
              <a:t>8</a:t>
            </a:fld>
            <a:endParaRPr lang="en-US" dirty="0"/>
          </a:p>
        </p:txBody>
      </p:sp>
      <p:graphicFrame>
        <p:nvGraphicFramePr>
          <p:cNvPr id="8" name="Diagramm 7"/>
          <p:cNvGraphicFramePr/>
          <p:nvPr/>
        </p:nvGraphicFramePr>
        <p:xfrm>
          <a:off x="1001181" y="4174435"/>
          <a:ext cx="9534297" cy="2412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Inhaltsplatzhalter 3"/>
          <p:cNvGraphicFramePr>
            <a:graphicFrameLocks/>
          </p:cNvGraphicFramePr>
          <p:nvPr/>
        </p:nvGraphicFramePr>
        <p:xfrm>
          <a:off x="968050" y="1918251"/>
          <a:ext cx="9487915" cy="229140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Bewusstwerdung – </a:t>
            </a:r>
            <a:br>
              <a:rPr lang="de-DE" dirty="0"/>
            </a:br>
            <a:r>
              <a:rPr lang="de-DE" dirty="0"/>
              <a:t>Was macht es so kompliziert?</a:t>
            </a:r>
          </a:p>
        </p:txBody>
      </p:sp>
      <p:sp>
        <p:nvSpPr>
          <p:cNvPr id="3" name="Inhaltsplatzhalter 2"/>
          <p:cNvSpPr>
            <a:spLocks noGrp="1"/>
          </p:cNvSpPr>
          <p:nvPr>
            <p:ph idx="1"/>
          </p:nvPr>
        </p:nvSpPr>
        <p:spPr/>
        <p:txBody>
          <a:bodyPr>
            <a:normAutofit fontScale="92500" lnSpcReduction="20000"/>
          </a:bodyPr>
          <a:lstStyle/>
          <a:p>
            <a:r>
              <a:rPr lang="de-DE" sz="2100" i="1" dirty="0">
                <a:latin typeface="Candara" pitchFamily="34" charset="0"/>
              </a:rPr>
              <a:t>„Da denkt man sich immer ‚Ok, es ist vielleicht nicht wie bei der Mehrheit der anderen‘, aber dass einem das nicht bewusst ist, weil man einfach den Begriff nicht kennt.“ (Manuel, 20 Jahre) </a:t>
            </a:r>
            <a:endParaRPr lang="de-DE" sz="2100" b="1" i="1" dirty="0">
              <a:latin typeface="Candara" pitchFamily="34" charset="0"/>
            </a:endParaRPr>
          </a:p>
          <a:p>
            <a:pPr>
              <a:buNone/>
            </a:pPr>
            <a:r>
              <a:rPr lang="de-DE" sz="2400" dirty="0"/>
              <a:t>Fehlende Begriffe und Rollenvorbilder</a:t>
            </a:r>
          </a:p>
          <a:p>
            <a:pPr>
              <a:buNone/>
            </a:pPr>
            <a:r>
              <a:rPr lang="de-DE" sz="2400" dirty="0"/>
              <a:t>Ablehnungen/Abwertungen im Peer-Kontext</a:t>
            </a:r>
          </a:p>
          <a:p>
            <a:pPr>
              <a:buNone/>
            </a:pPr>
            <a:r>
              <a:rPr lang="de-DE" sz="2400" dirty="0"/>
              <a:t>Fehlendes Sicherheitsgefühl über sexuelle Orientierung und/oder geschlechtliche Zugehörigkeit </a:t>
            </a:r>
            <a:endParaRPr lang="de-DE" sz="2000" dirty="0"/>
          </a:p>
          <a:p>
            <a:pPr>
              <a:buNone/>
            </a:pPr>
            <a:r>
              <a:rPr lang="de-DE" sz="2400" dirty="0"/>
              <a:t>Aktive Verschiebung/Sich gerade nicht damit auseinandersetzen wollen</a:t>
            </a:r>
            <a:endParaRPr lang="de-DE" sz="2000" dirty="0"/>
          </a:p>
          <a:p>
            <a:pPr>
              <a:spcAft>
                <a:spcPts val="600"/>
              </a:spcAft>
              <a:buNone/>
            </a:pPr>
            <a:r>
              <a:rPr lang="de-DE" sz="2400" dirty="0"/>
              <a:t>Hohe Zahl von Ängsten und Sorgen</a:t>
            </a:r>
            <a:endParaRPr lang="de-DE" sz="2000" dirty="0"/>
          </a:p>
          <a:p>
            <a:pPr lvl="1">
              <a:buFont typeface="Arial" pitchFamily="34" charset="0"/>
              <a:buChar char="•"/>
            </a:pPr>
            <a:r>
              <a:rPr lang="de-DE" sz="2100" dirty="0"/>
              <a:t>„Nie ein ‚normales‘ Leben führen zu können“</a:t>
            </a:r>
          </a:p>
          <a:p>
            <a:pPr lvl="1">
              <a:buFont typeface="Arial" pitchFamily="34" charset="0"/>
              <a:buChar char="•"/>
            </a:pPr>
            <a:r>
              <a:rPr lang="de-DE" sz="2100" dirty="0"/>
              <a:t>Stigmatisierung/Ausgrenzung/Ablehnung/Gewalt zu erfahren</a:t>
            </a:r>
          </a:p>
          <a:p>
            <a:pPr lvl="1">
              <a:buFont typeface="Arial" pitchFamily="34" charset="0"/>
              <a:buChar char="•"/>
            </a:pPr>
            <a:r>
              <a:rPr lang="de-DE" sz="2100" dirty="0"/>
              <a:t>Nicht ernst genommen werden</a:t>
            </a:r>
          </a:p>
          <a:p>
            <a:pPr lvl="1">
              <a:buFont typeface="Arial" pitchFamily="34" charset="0"/>
              <a:buChar char="•"/>
            </a:pPr>
            <a:r>
              <a:rPr lang="de-DE" sz="2100" dirty="0"/>
              <a:t>Wichtige Menschen aus Umfeld zu enttäuschen</a:t>
            </a:r>
          </a:p>
        </p:txBody>
      </p:sp>
      <p:sp>
        <p:nvSpPr>
          <p:cNvPr id="5" name="Foliennummernplatzhalter 4"/>
          <p:cNvSpPr>
            <a:spLocks noGrp="1"/>
          </p:cNvSpPr>
          <p:nvPr>
            <p:ph type="sldNum" sz="quarter" idx="12"/>
          </p:nvPr>
        </p:nvSpPr>
        <p:spPr/>
        <p:txBody>
          <a:bodyPr/>
          <a:lstStyle/>
          <a:p>
            <a:fld id="{4FAB73BC-B049-4115-A692-8D63A059BFB8}" type="slidenum">
              <a:rPr lang="en-US" smtClean="0"/>
              <a:pPr/>
              <a:t>9</a:t>
            </a:fld>
            <a:endParaRPr lang="en-US" dirty="0"/>
          </a:p>
        </p:txBody>
      </p:sp>
      <p:sp>
        <p:nvSpPr>
          <p:cNvPr id="6" name="Textfeld 5"/>
          <p:cNvSpPr txBox="1"/>
          <p:nvPr/>
        </p:nvSpPr>
        <p:spPr>
          <a:xfrm>
            <a:off x="0" y="6581001"/>
            <a:ext cx="6962454" cy="276999"/>
          </a:xfrm>
          <a:prstGeom prst="rect">
            <a:avLst/>
          </a:prstGeom>
          <a:noFill/>
        </p:spPr>
        <p:txBody>
          <a:bodyPr wrap="square" rtlCol="0">
            <a:spAutoFit/>
          </a:bodyPr>
          <a:lstStyle/>
          <a:p>
            <a:r>
              <a:rPr lang="de-DE" sz="1200" dirty="0"/>
              <a:t>Quelle: Claudia Krell, Kerstin </a:t>
            </a:r>
            <a:r>
              <a:rPr lang="de-DE" sz="1200" dirty="0" err="1"/>
              <a:t>Oldemeier</a:t>
            </a:r>
            <a:r>
              <a:rPr lang="de-DE" sz="1200" dirty="0"/>
              <a:t> (2014): Coming-out – und dann…?!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enutzerdefiniert 1">
      <a:dk1>
        <a:srgbClr val="2E2B21"/>
      </a:dk1>
      <a:lt1>
        <a:srgbClr val="FFFFFF"/>
      </a:lt1>
      <a:dk2>
        <a:srgbClr val="605B4F"/>
      </a:dk2>
      <a:lt2>
        <a:srgbClr val="D8D6BE"/>
      </a:lt2>
      <a:accent1>
        <a:srgbClr val="A9A57C"/>
      </a:accent1>
      <a:accent2>
        <a:srgbClr val="C3D8D7"/>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JI blau_neu2">
    <a:dk1>
      <a:srgbClr val="000000"/>
    </a:dk1>
    <a:lt1>
      <a:srgbClr val="FBFBFB"/>
    </a:lt1>
    <a:dk2>
      <a:srgbClr val="004489"/>
    </a:dk2>
    <a:lt2>
      <a:srgbClr val="EEECE1"/>
    </a:lt2>
    <a:accent1>
      <a:srgbClr val="004489"/>
    </a:accent1>
    <a:accent2>
      <a:srgbClr val="E53517"/>
    </a:accent2>
    <a:accent3>
      <a:srgbClr val="5BAC26"/>
    </a:accent3>
    <a:accent4>
      <a:srgbClr val="EE7D11"/>
    </a:accent4>
    <a:accent5>
      <a:srgbClr val="FED775"/>
    </a:accent5>
    <a:accent6>
      <a:srgbClr val="D9A4C5"/>
    </a:accent6>
    <a:hlink>
      <a:srgbClr val="0000FF"/>
    </a:hlink>
    <a:folHlink>
      <a:srgbClr val="800080"/>
    </a:folHlink>
  </a:clrScheme>
  <a:fontScheme name="DJ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JI blau_neu2">
    <a:dk1>
      <a:srgbClr val="000000"/>
    </a:dk1>
    <a:lt1>
      <a:srgbClr val="FBFBFB"/>
    </a:lt1>
    <a:dk2>
      <a:srgbClr val="004489"/>
    </a:dk2>
    <a:lt2>
      <a:srgbClr val="EEECE1"/>
    </a:lt2>
    <a:accent1>
      <a:srgbClr val="004489"/>
    </a:accent1>
    <a:accent2>
      <a:srgbClr val="E53517"/>
    </a:accent2>
    <a:accent3>
      <a:srgbClr val="5BAC26"/>
    </a:accent3>
    <a:accent4>
      <a:srgbClr val="EE7D11"/>
    </a:accent4>
    <a:accent5>
      <a:srgbClr val="FED775"/>
    </a:accent5>
    <a:accent6>
      <a:srgbClr val="D9A4C5"/>
    </a:accent6>
    <a:hlink>
      <a:srgbClr val="0000FF"/>
    </a:hlink>
    <a:folHlink>
      <a:srgbClr val="800080"/>
    </a:folHlink>
  </a:clrScheme>
  <a:fontScheme name="DJ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JI blau_neu2">
    <a:dk1>
      <a:srgbClr val="000000"/>
    </a:dk1>
    <a:lt1>
      <a:srgbClr val="FBFBFB"/>
    </a:lt1>
    <a:dk2>
      <a:srgbClr val="004489"/>
    </a:dk2>
    <a:lt2>
      <a:srgbClr val="EEECE1"/>
    </a:lt2>
    <a:accent1>
      <a:srgbClr val="004489"/>
    </a:accent1>
    <a:accent2>
      <a:srgbClr val="E53517"/>
    </a:accent2>
    <a:accent3>
      <a:srgbClr val="5BAC26"/>
    </a:accent3>
    <a:accent4>
      <a:srgbClr val="EE7D11"/>
    </a:accent4>
    <a:accent5>
      <a:srgbClr val="FED775"/>
    </a:accent5>
    <a:accent6>
      <a:srgbClr val="D9A4C5"/>
    </a:accent6>
    <a:hlink>
      <a:srgbClr val="0000FF"/>
    </a:hlink>
    <a:folHlink>
      <a:srgbClr val="800080"/>
    </a:folHlink>
  </a:clrScheme>
  <a:fontScheme name="DJ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JI blau">
    <a:dk1>
      <a:srgbClr val="000000"/>
    </a:dk1>
    <a:lt1>
      <a:srgbClr val="FBFBFB"/>
    </a:lt1>
    <a:dk2>
      <a:srgbClr val="004489"/>
    </a:dk2>
    <a:lt2>
      <a:srgbClr val="EEECE1"/>
    </a:lt2>
    <a:accent1>
      <a:srgbClr val="004489"/>
    </a:accent1>
    <a:accent2>
      <a:srgbClr val="E53517"/>
    </a:accent2>
    <a:accent3>
      <a:srgbClr val="5BAC26"/>
    </a:accent3>
    <a:accent4>
      <a:srgbClr val="EE7D11"/>
    </a:accent4>
    <a:accent5>
      <a:srgbClr val="FED775"/>
    </a:accent5>
    <a:accent6>
      <a:srgbClr val="D9A4C5"/>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JI blau">
    <a:dk1>
      <a:srgbClr val="000000"/>
    </a:dk1>
    <a:lt1>
      <a:srgbClr val="FBFBFB"/>
    </a:lt1>
    <a:dk2>
      <a:srgbClr val="004489"/>
    </a:dk2>
    <a:lt2>
      <a:srgbClr val="EEECE1"/>
    </a:lt2>
    <a:accent1>
      <a:srgbClr val="004489"/>
    </a:accent1>
    <a:accent2>
      <a:srgbClr val="E53517"/>
    </a:accent2>
    <a:accent3>
      <a:srgbClr val="5BAC26"/>
    </a:accent3>
    <a:accent4>
      <a:srgbClr val="EE7D11"/>
    </a:accent4>
    <a:accent5>
      <a:srgbClr val="FED775"/>
    </a:accent5>
    <a:accent6>
      <a:srgbClr val="D9A4C5"/>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JI blau">
    <a:dk1>
      <a:srgbClr val="000000"/>
    </a:dk1>
    <a:lt1>
      <a:srgbClr val="FBFBFB"/>
    </a:lt1>
    <a:dk2>
      <a:srgbClr val="004489"/>
    </a:dk2>
    <a:lt2>
      <a:srgbClr val="EEECE1"/>
    </a:lt2>
    <a:accent1>
      <a:srgbClr val="004489"/>
    </a:accent1>
    <a:accent2>
      <a:srgbClr val="E53517"/>
    </a:accent2>
    <a:accent3>
      <a:srgbClr val="5BAC26"/>
    </a:accent3>
    <a:accent4>
      <a:srgbClr val="EE7D11"/>
    </a:accent4>
    <a:accent5>
      <a:srgbClr val="FED775"/>
    </a:accent5>
    <a:accent6>
      <a:srgbClr val="D9A4C5"/>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0</TotalTime>
  <Words>2066</Words>
  <Application>Microsoft Office PowerPoint</Application>
  <PresentationFormat>Breitbild</PresentationFormat>
  <Paragraphs>244</Paragraphs>
  <Slides>32</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Calibri</vt:lpstr>
      <vt:lpstr>Candara</vt:lpstr>
      <vt:lpstr>Segoe UI</vt:lpstr>
      <vt:lpstr>Tw Cen MT</vt:lpstr>
      <vt:lpstr>Tw Cen MT Condensed</vt:lpstr>
      <vt:lpstr>Wingdings 3</vt:lpstr>
      <vt:lpstr>Integral</vt:lpstr>
      <vt:lpstr>Jugendarbeit Verqueeren   Lebenswelten und Bedarfe  schwuler, lesbischer und trans* Jugendlicher</vt:lpstr>
      <vt:lpstr> sexuelle und  geschlechtliche  Vielfalt</vt:lpstr>
      <vt:lpstr>Genderbread-Person</vt:lpstr>
      <vt:lpstr>Begriffe – Eine Vielfalt</vt:lpstr>
      <vt:lpstr>Lebenswelten queerer Jugendlicher</vt:lpstr>
      <vt:lpstr>Queere Jugendliche –  Jugendliche wie alle anderen auch? </vt:lpstr>
      <vt:lpstr>Bewusstwerdung</vt:lpstr>
      <vt:lpstr>Bewusstwerdung –  Wann passiert das?</vt:lpstr>
      <vt:lpstr>Bewusstwerdung –  Was macht es so kompliziert?</vt:lpstr>
      <vt:lpstr>Coming-out</vt:lpstr>
      <vt:lpstr>Coming-out –  Sich anders erzählen</vt:lpstr>
      <vt:lpstr>Coming-out –  Warum erzähle ich es wann, wem und wie?</vt:lpstr>
      <vt:lpstr>Coming-out –  Welche Gründe haben den Zeitpunkt deines Coming-out Mitbestimmt?</vt:lpstr>
      <vt:lpstr>Diskriminierung</vt:lpstr>
      <vt:lpstr>Familie – nicht ernstgenommen werden</vt:lpstr>
      <vt:lpstr>Schule/Arbeit – (körperliche) Gewalt</vt:lpstr>
      <vt:lpstr>Peers – Überbetonung </vt:lpstr>
      <vt:lpstr>Diskriminierung in drei Kontexten</vt:lpstr>
      <vt:lpstr>VIELEN DANK FÜR DIE AUFMERKSAMKEIT</vt:lpstr>
      <vt:lpstr>PowerPoint-Präsentation</vt:lpstr>
      <vt:lpstr>Queere Perspektiven  in der Jugendarbeit</vt:lpstr>
      <vt:lpstr>Gründe für Queere Perspektiven</vt:lpstr>
      <vt:lpstr>Negativ formuliert: Wogegen wir Arbeiten</vt:lpstr>
      <vt:lpstr>Zielkorridore 1/2</vt:lpstr>
      <vt:lpstr>Zielkorridore 2/2</vt:lpstr>
      <vt:lpstr>Umsetzung</vt:lpstr>
      <vt:lpstr>Mögliche Schritte und Ansatzpunkte</vt:lpstr>
      <vt:lpstr>Ressourcen</vt:lpstr>
      <vt:lpstr>Webangebote für Jugendliche</vt:lpstr>
      <vt:lpstr>Beratungsstellen </vt:lpstr>
      <vt:lpstr>Material für Fachkräfte</vt:lpstr>
      <vt:lpstr>Material für Fachkräfte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Postmigrantische Perspektiven in der Biographieforschung</dc:title>
  <dc:creator>Tina Spies</dc:creator>
  <cp:lastModifiedBy>Admin</cp:lastModifiedBy>
  <cp:revision>351</cp:revision>
  <cp:lastPrinted>2019-11-27T15:10:17Z</cp:lastPrinted>
  <dcterms:created xsi:type="dcterms:W3CDTF">2019-11-08T09:33:32Z</dcterms:created>
  <dcterms:modified xsi:type="dcterms:W3CDTF">2023-05-12T09:41:35Z</dcterms:modified>
</cp:coreProperties>
</file>